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70" r:id="rId2"/>
    <p:sldId id="281" r:id="rId3"/>
    <p:sldId id="256" r:id="rId4"/>
    <p:sldId id="257" r:id="rId5"/>
    <p:sldId id="269" r:id="rId6"/>
    <p:sldId id="258" r:id="rId7"/>
    <p:sldId id="259" r:id="rId8"/>
    <p:sldId id="260" r:id="rId9"/>
    <p:sldId id="278" r:id="rId10"/>
    <p:sldId id="264" r:id="rId11"/>
    <p:sldId id="263" r:id="rId12"/>
    <p:sldId id="262" r:id="rId13"/>
    <p:sldId id="265" r:id="rId14"/>
    <p:sldId id="266" r:id="rId15"/>
    <p:sldId id="267" r:id="rId16"/>
    <p:sldId id="277" r:id="rId17"/>
    <p:sldId id="276" r:id="rId18"/>
    <p:sldId id="279" r:id="rId19"/>
    <p:sldId id="268" r:id="rId20"/>
    <p:sldId id="272" r:id="rId21"/>
    <p:sldId id="282" r:id="rId2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99" autoAdjust="0"/>
    <p:restoredTop sz="90942"/>
  </p:normalViewPr>
  <p:slideViewPr>
    <p:cSldViewPr>
      <p:cViewPr varScale="1">
        <p:scale>
          <a:sx n="97" d="100"/>
          <a:sy n="97" d="100"/>
        </p:scale>
        <p:origin x="250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457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458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458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DF00173-C78C-41F3-A425-850DF00E2E9E}" type="slidenum">
              <a:rPr lang="en-US"/>
              <a:pPr>
                <a:defRPr/>
              </a:pPr>
              <a:t>‹#›</a:t>
            </a:fld>
            <a:endParaRPr lang="en-US"/>
          </a:p>
        </p:txBody>
      </p:sp>
    </p:spTree>
    <p:extLst>
      <p:ext uri="{BB962C8B-B14F-4D97-AF65-F5344CB8AC3E}">
        <p14:creationId xmlns:p14="http://schemas.microsoft.com/office/powerpoint/2010/main" val="12738863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D745AB-C03F-4E68-A023-1CA3F91FA128}" type="slidenum">
              <a:rPr lang="en-US"/>
              <a:pPr>
                <a:defRPr/>
              </a:pPr>
              <a:t>‹#›</a:t>
            </a:fld>
            <a:endParaRPr lang="en-US"/>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D175B4-DFD8-4682-B03F-4A8931208526}" type="slidenum">
              <a:rPr lang="en-US"/>
              <a:pPr>
                <a:defRPr/>
              </a:pPr>
              <a:t>‹#›</a:t>
            </a:fld>
            <a:endParaRPr lang="en-US"/>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471722-5090-47F9-B807-03843C37B1E1}" type="slidenum">
              <a:rPr lang="en-US"/>
              <a:pPr>
                <a:defRPr/>
              </a:pPr>
              <a:t>‹#›</a:t>
            </a:fld>
            <a:endParaRPr lang="en-US"/>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FEB023-5D00-40C2-A848-1B8E05E7D5EC}" type="slidenum">
              <a:rPr lang="en-US"/>
              <a:pPr>
                <a:defRPr/>
              </a:pPr>
              <a:t>‹#›</a:t>
            </a:fld>
            <a:endParaRPr lang="en-US"/>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80EE6F-B79E-41A1-875C-1036AA2140EF}" type="slidenum">
              <a:rPr lang="en-US"/>
              <a:pPr>
                <a:defRPr/>
              </a:pPr>
              <a:t>‹#›</a:t>
            </a:fld>
            <a:endParaRPr lang="en-US"/>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80B1EC-4B31-4330-AF57-B1DA267C7F8F}" type="slidenum">
              <a:rPr lang="en-US"/>
              <a:pPr>
                <a:defRPr/>
              </a:pPr>
              <a:t>‹#›</a:t>
            </a:fld>
            <a:endParaRPr lang="en-US"/>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16D5C5-DD1C-47EB-A1E5-DEDBDB34B23E}" type="slidenum">
              <a:rPr lang="en-US"/>
              <a:pPr>
                <a:defRPr/>
              </a:pPr>
              <a:t>‹#›</a:t>
            </a:fld>
            <a:endParaRPr lang="en-US"/>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302074D-566A-4BB0-8432-DB5F3F7D178E}" type="slidenum">
              <a:rPr lang="en-US"/>
              <a:pPr>
                <a:defRPr/>
              </a:pPr>
              <a:t>‹#›</a:t>
            </a:fld>
            <a:endParaRPr lang="en-US"/>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A557C3E-D39A-4932-9754-7FB0CDFBCDD3}" type="slidenum">
              <a:rPr lang="en-US"/>
              <a:pPr>
                <a:defRPr/>
              </a:pPr>
              <a:t>‹#›</a:t>
            </a:fld>
            <a:endParaRPr lang="en-US"/>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39CB82-5F9E-440D-AE89-04E896FBD3A2}" type="slidenum">
              <a:rPr lang="en-US"/>
              <a:pPr>
                <a:defRPr/>
              </a:pPr>
              <a:t>‹#›</a:t>
            </a:fld>
            <a:endParaRPr lang="en-US"/>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5F0E37-14D5-49C1-A07E-D1B58DF281AC}" type="slidenum">
              <a:rPr lang="en-US"/>
              <a:pPr>
                <a:defRPr/>
              </a:pPr>
              <a:t>‹#›</a:t>
            </a:fld>
            <a:endParaRPr lang="en-US"/>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A2619C8-DFF9-465E-B322-9B1CC165B1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1.wmf"/></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29.png"/><Relationship Id="rId2" Type="http://schemas.openxmlformats.org/officeDocument/2006/relationships/hyperlink" Target="http://www.btinternet.com/~fulton/treehousephotos/tools.jpg" TargetMode="External"/><Relationship Id="rId1" Type="http://schemas.openxmlformats.org/officeDocument/2006/relationships/slideLayout" Target="../slideLayouts/slideLayout7.xml"/><Relationship Id="rId6" Type="http://schemas.openxmlformats.org/officeDocument/2006/relationships/hyperlink" Target="http://www.mcli.dist.maricopa.edu/diy/images/diy.gif"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1371600" y="457200"/>
            <a:ext cx="2590800" cy="457200"/>
          </a:xfrm>
          <a:prstGeom prst="rect">
            <a:avLst/>
          </a:prstGeom>
          <a:noFill/>
          <a:ln w="9525">
            <a:noFill/>
            <a:miter lim="800000"/>
            <a:headEnd/>
            <a:tailEnd/>
          </a:ln>
        </p:spPr>
        <p:txBody>
          <a:bodyPr>
            <a:spAutoFit/>
          </a:bodyPr>
          <a:lstStyle/>
          <a:p>
            <a:pPr>
              <a:spcBef>
                <a:spcPct val="50000"/>
              </a:spcBef>
            </a:pPr>
            <a:endParaRPr lang="en-US"/>
          </a:p>
        </p:txBody>
      </p:sp>
      <p:sp>
        <p:nvSpPr>
          <p:cNvPr id="3077" name="Rectangle 12"/>
          <p:cNvSpPr>
            <a:spLocks noChangeArrowheads="1"/>
          </p:cNvSpPr>
          <p:nvPr/>
        </p:nvSpPr>
        <p:spPr bwMode="auto">
          <a:xfrm>
            <a:off x="0" y="2955925"/>
            <a:ext cx="5133975" cy="0"/>
          </a:xfrm>
          <a:prstGeom prst="rect">
            <a:avLst/>
          </a:prstGeom>
          <a:noFill/>
          <a:ln w="9525">
            <a:noFill/>
            <a:miter lim="800000"/>
            <a:headEnd/>
            <a:tailEnd/>
          </a:ln>
        </p:spPr>
        <p:txBody>
          <a:bodyPr>
            <a:spAutoFit/>
          </a:bodyPr>
          <a:lstStyle/>
          <a:p>
            <a:endParaRPr lang="en-US"/>
          </a:p>
        </p:txBody>
      </p:sp>
      <p:sp>
        <p:nvSpPr>
          <p:cNvPr id="3079" name="Text Box 13"/>
          <p:cNvSpPr txBox="1">
            <a:spLocks noChangeArrowheads="1"/>
          </p:cNvSpPr>
          <p:nvPr/>
        </p:nvSpPr>
        <p:spPr bwMode="auto">
          <a:xfrm>
            <a:off x="1219200" y="1752600"/>
            <a:ext cx="6477000" cy="2954655"/>
          </a:xfrm>
          <a:prstGeom prst="rect">
            <a:avLst/>
          </a:prstGeom>
          <a:noFill/>
          <a:ln w="9525">
            <a:noFill/>
            <a:miter lim="800000"/>
            <a:headEnd/>
            <a:tailEnd/>
          </a:ln>
        </p:spPr>
        <p:txBody>
          <a:bodyPr>
            <a:spAutoFit/>
          </a:bodyPr>
          <a:lstStyle/>
          <a:p>
            <a:pPr algn="ctr">
              <a:spcBef>
                <a:spcPct val="50000"/>
              </a:spcBef>
            </a:pPr>
            <a:r>
              <a:rPr lang="en-US" sz="3600" dirty="0">
                <a:latin typeface="Britannic Bold" panose="020B0903060703020204" pitchFamily="34" charset="77"/>
                <a:cs typeface="Adobe Caslon Pro Bold"/>
              </a:rPr>
              <a:t>Shia Imami Ismaili </a:t>
            </a:r>
          </a:p>
          <a:p>
            <a:pPr algn="ctr">
              <a:spcBef>
                <a:spcPct val="50000"/>
              </a:spcBef>
            </a:pPr>
            <a:r>
              <a:rPr lang="en-US" sz="3600" dirty="0">
                <a:latin typeface="Britannic Bold" panose="020B0903060703020204" pitchFamily="34" charset="77"/>
                <a:cs typeface="Adobe Caslon Pro Bold"/>
              </a:rPr>
              <a:t>Cub Scouts Pack 758 &amp; 768</a:t>
            </a:r>
          </a:p>
          <a:p>
            <a:pPr algn="ctr">
              <a:spcBef>
                <a:spcPct val="50000"/>
              </a:spcBef>
            </a:pPr>
            <a:endParaRPr lang="en-US" sz="3200" dirty="0"/>
          </a:p>
          <a:p>
            <a:pPr algn="ctr">
              <a:spcBef>
                <a:spcPct val="50000"/>
              </a:spcBef>
            </a:pPr>
            <a:endParaRPr lang="en-US" sz="3200" dirty="0"/>
          </a:p>
        </p:txBody>
      </p:sp>
      <p:sp>
        <p:nvSpPr>
          <p:cNvPr id="3080" name="Rectangle 15"/>
          <p:cNvSpPr>
            <a:spLocks noChangeArrowheads="1"/>
          </p:cNvSpPr>
          <p:nvPr/>
        </p:nvSpPr>
        <p:spPr bwMode="auto">
          <a:xfrm>
            <a:off x="3814763" y="2857500"/>
            <a:ext cx="9144000" cy="0"/>
          </a:xfrm>
          <a:prstGeom prst="rect">
            <a:avLst/>
          </a:prstGeom>
          <a:noFill/>
          <a:ln w="9525">
            <a:noFill/>
            <a:miter lim="800000"/>
            <a:headEnd/>
            <a:tailEnd/>
          </a:ln>
        </p:spPr>
        <p:txBody>
          <a:bodyPr>
            <a:spAutoFit/>
          </a:bodyPr>
          <a:lstStyle/>
          <a:p>
            <a:endParaRPr lang="en-US"/>
          </a:p>
        </p:txBody>
      </p:sp>
      <p:sp>
        <p:nvSpPr>
          <p:cNvPr id="3081" name="Text Box 16"/>
          <p:cNvSpPr txBox="1">
            <a:spLocks noChangeArrowheads="1"/>
          </p:cNvSpPr>
          <p:nvPr/>
        </p:nvSpPr>
        <p:spPr bwMode="auto">
          <a:xfrm>
            <a:off x="3276600" y="5486400"/>
            <a:ext cx="3505200" cy="457200"/>
          </a:xfrm>
          <a:prstGeom prst="rect">
            <a:avLst/>
          </a:prstGeom>
          <a:noFill/>
          <a:ln w="9525">
            <a:noFill/>
            <a:miter lim="800000"/>
            <a:headEnd/>
            <a:tailEnd/>
          </a:ln>
        </p:spPr>
        <p:txBody>
          <a:bodyPr>
            <a:spAutoFit/>
          </a:bodyPr>
          <a:lstStyle/>
          <a:p>
            <a:pPr>
              <a:spcBef>
                <a:spcPct val="50000"/>
              </a:spcBef>
            </a:pPr>
            <a:endParaRPr lang="en-US"/>
          </a:p>
        </p:txBody>
      </p:sp>
      <p:sp>
        <p:nvSpPr>
          <p:cNvPr id="3082" name="Text Box 18"/>
          <p:cNvSpPr txBox="1">
            <a:spLocks noChangeArrowheads="1"/>
          </p:cNvSpPr>
          <p:nvPr/>
        </p:nvSpPr>
        <p:spPr bwMode="auto">
          <a:xfrm>
            <a:off x="685800" y="609600"/>
            <a:ext cx="2057400" cy="457200"/>
          </a:xfrm>
          <a:prstGeom prst="rect">
            <a:avLst/>
          </a:prstGeom>
          <a:noFill/>
          <a:ln w="9525">
            <a:noFill/>
            <a:miter lim="800000"/>
            <a:headEnd/>
            <a:tailEnd/>
          </a:ln>
        </p:spPr>
        <p:txBody>
          <a:bodyPr>
            <a:spAutoFit/>
          </a:bodyPr>
          <a:lstStyle/>
          <a:p>
            <a:pPr>
              <a:spcBef>
                <a:spcPct val="50000"/>
              </a:spcBef>
            </a:pPr>
            <a:endParaRPr lang="en-US"/>
          </a:p>
        </p:txBody>
      </p:sp>
      <p:sp>
        <p:nvSpPr>
          <p:cNvPr id="3084" name="WordArt 22"/>
          <p:cNvSpPr>
            <a:spLocks noChangeArrowheads="1" noChangeShapeType="1" noTextEdit="1"/>
          </p:cNvSpPr>
          <p:nvPr/>
        </p:nvSpPr>
        <p:spPr bwMode="auto">
          <a:xfrm>
            <a:off x="1752600" y="3657600"/>
            <a:ext cx="5410200" cy="990600"/>
          </a:xfrm>
          <a:prstGeom prst="rect">
            <a:avLst/>
          </a:prstGeom>
        </p:spPr>
        <p:txBody>
          <a:bodyPr wrap="none" fromWordArt="1">
            <a:prstTxWarp prst="textPlain">
              <a:avLst>
                <a:gd name="adj" fmla="val 50000"/>
              </a:avLst>
            </a:prstTxWarp>
          </a:bodyPr>
          <a:lstStyle/>
          <a:p>
            <a:pPr algn="ctr"/>
            <a:r>
              <a:rPr lang="en-US" sz="3200" kern="10" dirty="0">
                <a:ln w="19050">
                  <a:solidFill>
                    <a:srgbClr val="99CCFF"/>
                  </a:solidFill>
                  <a:round/>
                  <a:headEnd/>
                  <a:tailEnd/>
                </a:ln>
                <a:solidFill>
                  <a:srgbClr val="0066CC"/>
                </a:solidFill>
                <a:effectLst>
                  <a:outerShdw dist="35921" dir="2700000" algn="ctr" rotWithShape="0">
                    <a:srgbClr val="990000"/>
                  </a:outerShdw>
                </a:effectLst>
                <a:latin typeface="Impact"/>
              </a:rPr>
              <a:t>Pinewood Derby</a:t>
            </a:r>
          </a:p>
        </p:txBody>
      </p:sp>
      <p:pic>
        <p:nvPicPr>
          <p:cNvPr id="4" name="Picture 3"/>
          <p:cNvPicPr>
            <a:picLocks noChangeAspect="1"/>
          </p:cNvPicPr>
          <p:nvPr/>
        </p:nvPicPr>
        <p:blipFill>
          <a:blip r:embed="rId2"/>
          <a:stretch>
            <a:fillRect/>
          </a:stretch>
        </p:blipFill>
        <p:spPr>
          <a:xfrm>
            <a:off x="6477000" y="4792000"/>
            <a:ext cx="2500679" cy="1761200"/>
          </a:xfrm>
          <a:prstGeom prst="rect">
            <a:avLst/>
          </a:prstGeom>
        </p:spPr>
      </p:pic>
      <p:pic>
        <p:nvPicPr>
          <p:cNvPr id="6" name="Picture 5">
            <a:extLst>
              <a:ext uri="{FF2B5EF4-FFF2-40B4-BE49-F238E27FC236}">
                <a16:creationId xmlns:a16="http://schemas.microsoft.com/office/drawing/2014/main" id="{5C81328C-D663-264B-AFD6-1C3C3EBE16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211" y="381000"/>
            <a:ext cx="3060700" cy="1524000"/>
          </a:xfrm>
          <a:prstGeom prst="rect">
            <a:avLst/>
          </a:prstGeom>
        </p:spPr>
      </p:pic>
      <p:pic>
        <p:nvPicPr>
          <p:cNvPr id="7" name="Picture 6">
            <a:extLst>
              <a:ext uri="{FF2B5EF4-FFF2-40B4-BE49-F238E27FC236}">
                <a16:creationId xmlns:a16="http://schemas.microsoft.com/office/drawing/2014/main" id="{F1425627-0216-BA44-ACDE-C649125BC06F}"/>
              </a:ext>
            </a:extLst>
          </p:cNvPr>
          <p:cNvPicPr>
            <a:picLocks noChangeAspect="1"/>
          </p:cNvPicPr>
          <p:nvPr/>
        </p:nvPicPr>
        <p:blipFill>
          <a:blip r:embed="rId4"/>
          <a:stretch>
            <a:fillRect/>
          </a:stretch>
        </p:blipFill>
        <p:spPr>
          <a:xfrm>
            <a:off x="304800" y="5092700"/>
            <a:ext cx="3124200" cy="1320800"/>
          </a:xfrm>
          <a:prstGeom prst="rect">
            <a:avLst/>
          </a:prstGeom>
        </p:spPr>
      </p:pic>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533400" y="2057400"/>
            <a:ext cx="8229600" cy="3749675"/>
          </a:xfrm>
          <a:prstGeom prst="rect">
            <a:avLst/>
          </a:prstGeom>
          <a:noFill/>
          <a:ln w="9525">
            <a:noFill/>
            <a:miter lim="800000"/>
            <a:headEnd/>
            <a:tailEnd/>
          </a:ln>
        </p:spPr>
        <p:txBody>
          <a:bodyPr>
            <a:spAutoFit/>
          </a:bodyPr>
          <a:lstStyle/>
          <a:p>
            <a:pPr>
              <a:spcBef>
                <a:spcPct val="50000"/>
              </a:spcBef>
            </a:pPr>
            <a:r>
              <a:rPr lang="en-US" sz="3000" dirty="0">
                <a:latin typeface="Arial" charset="0"/>
                <a:cs typeface="Arial" charset="0"/>
              </a:rPr>
              <a:t>The</a:t>
            </a:r>
            <a:r>
              <a:rPr lang="en-US" sz="3000" b="1" dirty="0">
                <a:latin typeface="Arial" charset="0"/>
                <a:cs typeface="Arial" charset="0"/>
              </a:rPr>
              <a:t> JUDGE</a:t>
            </a:r>
            <a:r>
              <a:rPr lang="en-US" sz="3000" dirty="0">
                <a:latin typeface="Arial" charset="0"/>
                <a:cs typeface="Arial" charset="0"/>
              </a:rPr>
              <a:t> is a compact and rugged electronic finish line for the Cub Scout Pinewood Derby, and other similar programs.  </a:t>
            </a:r>
            <a:r>
              <a:rPr lang="en-US" sz="3000" i="1" u="sng" dirty="0">
                <a:latin typeface="Arial" charset="0"/>
                <a:cs typeface="Arial" charset="0"/>
              </a:rPr>
              <a:t>It declares the finishing order, displaying the win, place and show cars on the big screen immediately to the audience.</a:t>
            </a:r>
            <a:r>
              <a:rPr lang="en-US" sz="3000" dirty="0">
                <a:latin typeface="Arial" charset="0"/>
                <a:cs typeface="Arial" charset="0"/>
              </a:rPr>
              <a:t>  It makes use of the latest electronic technology, and is superbly crafted to perfectly fit any track.</a:t>
            </a:r>
          </a:p>
        </p:txBody>
      </p:sp>
      <p:pic>
        <p:nvPicPr>
          <p:cNvPr id="13315" name="Picture 3" descr="lotsknots"/>
          <p:cNvPicPr>
            <a:picLocks noChangeAspect="1" noChangeArrowheads="1"/>
          </p:cNvPicPr>
          <p:nvPr/>
        </p:nvPicPr>
        <p:blipFill>
          <a:blip r:embed="rId2" cstate="print"/>
          <a:srcRect/>
          <a:stretch>
            <a:fillRect/>
          </a:stretch>
        </p:blipFill>
        <p:spPr bwMode="auto">
          <a:xfrm>
            <a:off x="990600" y="1303338"/>
            <a:ext cx="7239000" cy="296862"/>
          </a:xfrm>
          <a:prstGeom prst="rect">
            <a:avLst/>
          </a:prstGeom>
          <a:noFill/>
          <a:ln w="9525">
            <a:noFill/>
            <a:miter lim="800000"/>
            <a:headEnd/>
            <a:tailEnd/>
          </a:ln>
        </p:spPr>
      </p:pic>
      <p:pic>
        <p:nvPicPr>
          <p:cNvPr id="13316" name="Picture 4" descr="pinewood derby mural"/>
          <p:cNvPicPr>
            <a:picLocks noChangeAspect="1" noChangeArrowheads="1"/>
          </p:cNvPicPr>
          <p:nvPr/>
        </p:nvPicPr>
        <p:blipFill>
          <a:blip r:embed="rId3" cstate="print"/>
          <a:srcRect/>
          <a:stretch>
            <a:fillRect/>
          </a:stretch>
        </p:blipFill>
        <p:spPr bwMode="auto">
          <a:xfrm>
            <a:off x="381000" y="152400"/>
            <a:ext cx="1965325" cy="1017588"/>
          </a:xfrm>
          <a:prstGeom prst="rect">
            <a:avLst/>
          </a:prstGeom>
          <a:noFill/>
          <a:ln w="9525">
            <a:noFill/>
            <a:miter lim="800000"/>
            <a:headEnd/>
            <a:tailEnd/>
          </a:ln>
        </p:spPr>
      </p:pic>
      <p:sp>
        <p:nvSpPr>
          <p:cNvPr id="13317" name="Text Box 5"/>
          <p:cNvSpPr txBox="1">
            <a:spLocks noChangeArrowheads="1"/>
          </p:cNvSpPr>
          <p:nvPr/>
        </p:nvSpPr>
        <p:spPr bwMode="auto">
          <a:xfrm>
            <a:off x="3124200" y="381000"/>
            <a:ext cx="4724400" cy="579438"/>
          </a:xfrm>
          <a:prstGeom prst="rect">
            <a:avLst/>
          </a:prstGeom>
          <a:noFill/>
          <a:ln w="9525">
            <a:noFill/>
            <a:miter lim="800000"/>
            <a:headEnd/>
            <a:tailEnd/>
          </a:ln>
        </p:spPr>
        <p:txBody>
          <a:bodyPr>
            <a:spAutoFit/>
          </a:bodyPr>
          <a:lstStyle/>
          <a:p>
            <a:pPr>
              <a:spcBef>
                <a:spcPct val="50000"/>
              </a:spcBef>
            </a:pPr>
            <a:r>
              <a:rPr lang="en-US" sz="3200" b="1">
                <a:latin typeface="Arial" charset="0"/>
                <a:cs typeface="Arial" charset="0"/>
              </a:rPr>
              <a:t>What is The JUDGE?</a:t>
            </a:r>
          </a:p>
        </p:txBody>
      </p:sp>
    </p:spTree>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cstate="print"/>
          <a:srcRect/>
          <a:stretch>
            <a:fillRect/>
          </a:stretch>
        </p:blipFill>
        <p:spPr bwMode="auto">
          <a:xfrm>
            <a:off x="914400" y="1847850"/>
            <a:ext cx="7315200" cy="4248150"/>
          </a:xfrm>
          <a:prstGeom prst="rect">
            <a:avLst/>
          </a:prstGeom>
          <a:noFill/>
          <a:ln w="9525">
            <a:noFill/>
            <a:miter lim="800000"/>
            <a:headEnd/>
            <a:tailEnd/>
          </a:ln>
        </p:spPr>
      </p:pic>
      <p:pic>
        <p:nvPicPr>
          <p:cNvPr id="14339" name="Picture 5" descr="lotsknots"/>
          <p:cNvPicPr>
            <a:picLocks noChangeAspect="1" noChangeArrowheads="1"/>
          </p:cNvPicPr>
          <p:nvPr/>
        </p:nvPicPr>
        <p:blipFill>
          <a:blip r:embed="rId3" cstate="print"/>
          <a:srcRect/>
          <a:stretch>
            <a:fillRect/>
          </a:stretch>
        </p:blipFill>
        <p:spPr bwMode="auto">
          <a:xfrm>
            <a:off x="990600" y="1303338"/>
            <a:ext cx="7239000" cy="296862"/>
          </a:xfrm>
          <a:prstGeom prst="rect">
            <a:avLst/>
          </a:prstGeom>
          <a:noFill/>
          <a:ln w="9525">
            <a:noFill/>
            <a:miter lim="800000"/>
            <a:headEnd/>
            <a:tailEnd/>
          </a:ln>
        </p:spPr>
      </p:pic>
      <p:pic>
        <p:nvPicPr>
          <p:cNvPr id="14340" name="Picture 6" descr="pinewood derby mural"/>
          <p:cNvPicPr>
            <a:picLocks noChangeAspect="1" noChangeArrowheads="1"/>
          </p:cNvPicPr>
          <p:nvPr/>
        </p:nvPicPr>
        <p:blipFill>
          <a:blip r:embed="rId4" cstate="print"/>
          <a:srcRect/>
          <a:stretch>
            <a:fillRect/>
          </a:stretch>
        </p:blipFill>
        <p:spPr bwMode="auto">
          <a:xfrm>
            <a:off x="381000" y="152400"/>
            <a:ext cx="1965325" cy="1017588"/>
          </a:xfrm>
          <a:prstGeom prst="rect">
            <a:avLst/>
          </a:prstGeom>
          <a:noFill/>
          <a:ln w="9525">
            <a:noFill/>
            <a:miter lim="800000"/>
            <a:headEnd/>
            <a:tailEnd/>
          </a:ln>
        </p:spPr>
      </p:pic>
      <p:sp>
        <p:nvSpPr>
          <p:cNvPr id="14341" name="Text Box 7"/>
          <p:cNvSpPr txBox="1">
            <a:spLocks noChangeArrowheads="1"/>
          </p:cNvSpPr>
          <p:nvPr/>
        </p:nvSpPr>
        <p:spPr bwMode="auto">
          <a:xfrm>
            <a:off x="3657600" y="381000"/>
            <a:ext cx="4191000" cy="579438"/>
          </a:xfrm>
          <a:prstGeom prst="rect">
            <a:avLst/>
          </a:prstGeom>
          <a:noFill/>
          <a:ln w="9525">
            <a:noFill/>
            <a:miter lim="800000"/>
            <a:headEnd/>
            <a:tailEnd/>
          </a:ln>
        </p:spPr>
        <p:txBody>
          <a:bodyPr>
            <a:spAutoFit/>
          </a:bodyPr>
          <a:lstStyle/>
          <a:p>
            <a:pPr>
              <a:spcBef>
                <a:spcPct val="50000"/>
              </a:spcBef>
            </a:pPr>
            <a:r>
              <a:rPr lang="en-US" sz="3200" b="1">
                <a:latin typeface="Arial" charset="0"/>
                <a:cs typeface="Arial" charset="0"/>
              </a:rPr>
              <a:t>The JUDGE?</a:t>
            </a:r>
          </a:p>
        </p:txBody>
      </p:sp>
    </p:spTree>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85800" y="1905000"/>
            <a:ext cx="6781800" cy="4656138"/>
          </a:xfrm>
          <a:prstGeom prst="rect">
            <a:avLst/>
          </a:prstGeom>
          <a:noFill/>
          <a:ln w="9525">
            <a:noFill/>
            <a:miter lim="800000"/>
            <a:headEnd/>
            <a:tailEnd/>
          </a:ln>
        </p:spPr>
        <p:txBody>
          <a:bodyPr>
            <a:spAutoFit/>
          </a:bodyPr>
          <a:lstStyle/>
          <a:p>
            <a:pPr>
              <a:spcBef>
                <a:spcPct val="50000"/>
              </a:spcBef>
            </a:pPr>
            <a:r>
              <a:rPr lang="en-US">
                <a:latin typeface="Arial" charset="0"/>
                <a:cs typeface="Arial" charset="0"/>
              </a:rPr>
              <a:t>Close races are very difficult to judge by eye.  Contested races and reruns burn up time, and often do not solve the hard feelings.  Children with less aggressive parents are at a disadvantage.  These realities can take the fun out of an otherwise dynamite youth program. </a:t>
            </a:r>
          </a:p>
          <a:p>
            <a:pPr>
              <a:spcBef>
                <a:spcPct val="50000"/>
              </a:spcBef>
            </a:pPr>
            <a:r>
              <a:rPr lang="en-US">
                <a:latin typeface="Arial" charset="0"/>
                <a:cs typeface="Arial" charset="0"/>
              </a:rPr>
              <a:t>With </a:t>
            </a:r>
            <a:r>
              <a:rPr lang="en-US" b="1">
                <a:latin typeface="Arial" charset="0"/>
                <a:cs typeface="Arial" charset="0"/>
              </a:rPr>
              <a:t>The JUDGE</a:t>
            </a:r>
            <a:r>
              <a:rPr lang="en-US">
                <a:latin typeface="Arial" charset="0"/>
                <a:cs typeface="Arial" charset="0"/>
              </a:rPr>
              <a:t>, there are no disputes.  Everyone trusts the validity of electronic judging.  Derby runs smoothly, and finishes on time.  Everyone is happy and looking forward to next year.</a:t>
            </a:r>
          </a:p>
        </p:txBody>
      </p:sp>
      <p:pic>
        <p:nvPicPr>
          <p:cNvPr id="15363" name="Picture 3" descr="lotsknots"/>
          <p:cNvPicPr>
            <a:picLocks noChangeAspect="1" noChangeArrowheads="1"/>
          </p:cNvPicPr>
          <p:nvPr/>
        </p:nvPicPr>
        <p:blipFill>
          <a:blip r:embed="rId2" cstate="print"/>
          <a:srcRect/>
          <a:stretch>
            <a:fillRect/>
          </a:stretch>
        </p:blipFill>
        <p:spPr bwMode="auto">
          <a:xfrm>
            <a:off x="990600" y="1303338"/>
            <a:ext cx="7239000" cy="296862"/>
          </a:xfrm>
          <a:prstGeom prst="rect">
            <a:avLst/>
          </a:prstGeom>
          <a:noFill/>
          <a:ln w="9525">
            <a:noFill/>
            <a:miter lim="800000"/>
            <a:headEnd/>
            <a:tailEnd/>
          </a:ln>
        </p:spPr>
      </p:pic>
      <p:pic>
        <p:nvPicPr>
          <p:cNvPr id="15364" name="Picture 4" descr="pinewood derby mural"/>
          <p:cNvPicPr>
            <a:picLocks noChangeAspect="1" noChangeArrowheads="1"/>
          </p:cNvPicPr>
          <p:nvPr/>
        </p:nvPicPr>
        <p:blipFill>
          <a:blip r:embed="rId3" cstate="print"/>
          <a:srcRect/>
          <a:stretch>
            <a:fillRect/>
          </a:stretch>
        </p:blipFill>
        <p:spPr bwMode="auto">
          <a:xfrm>
            <a:off x="381000" y="152400"/>
            <a:ext cx="1965325" cy="1017588"/>
          </a:xfrm>
          <a:prstGeom prst="rect">
            <a:avLst/>
          </a:prstGeom>
          <a:noFill/>
          <a:ln w="9525">
            <a:noFill/>
            <a:miter lim="800000"/>
            <a:headEnd/>
            <a:tailEnd/>
          </a:ln>
        </p:spPr>
      </p:pic>
      <p:sp>
        <p:nvSpPr>
          <p:cNvPr id="15365" name="Text Box 5"/>
          <p:cNvSpPr txBox="1">
            <a:spLocks noChangeArrowheads="1"/>
          </p:cNvSpPr>
          <p:nvPr/>
        </p:nvSpPr>
        <p:spPr bwMode="auto">
          <a:xfrm>
            <a:off x="2819400" y="381000"/>
            <a:ext cx="6019800" cy="1066800"/>
          </a:xfrm>
          <a:prstGeom prst="rect">
            <a:avLst/>
          </a:prstGeom>
          <a:noFill/>
          <a:ln w="9525">
            <a:noFill/>
            <a:miter lim="800000"/>
            <a:headEnd/>
            <a:tailEnd/>
          </a:ln>
        </p:spPr>
        <p:txBody>
          <a:bodyPr>
            <a:spAutoFit/>
          </a:bodyPr>
          <a:lstStyle/>
          <a:p>
            <a:pPr>
              <a:spcBef>
                <a:spcPct val="50000"/>
              </a:spcBef>
            </a:pPr>
            <a:r>
              <a:rPr lang="en-US" sz="3200" b="1">
                <a:latin typeface="Arial" charset="0"/>
                <a:cs typeface="Arial" charset="0"/>
              </a:rPr>
              <a:t>Why do I need The JUDGE?</a:t>
            </a:r>
            <a:br>
              <a:rPr lang="en-US" sz="3200" b="1">
                <a:latin typeface="Arial" charset="0"/>
                <a:cs typeface="Arial" charset="0"/>
              </a:rPr>
            </a:br>
            <a:endParaRPr lang="en-US" sz="3200" b="1">
              <a:latin typeface="Arial" charset="0"/>
              <a:cs typeface="Arial" charset="0"/>
            </a:endParaRPr>
          </a:p>
        </p:txBody>
      </p:sp>
      <p:pic>
        <p:nvPicPr>
          <p:cNvPr id="15366" name="Picture 6"/>
          <p:cNvPicPr>
            <a:picLocks noChangeAspect="1" noChangeArrowheads="1"/>
          </p:cNvPicPr>
          <p:nvPr/>
        </p:nvPicPr>
        <p:blipFill>
          <a:blip r:embed="rId4" cstate="print"/>
          <a:srcRect/>
          <a:stretch>
            <a:fillRect/>
          </a:stretch>
        </p:blipFill>
        <p:spPr bwMode="auto">
          <a:xfrm>
            <a:off x="7239000" y="2286000"/>
            <a:ext cx="1819275" cy="2743200"/>
          </a:xfrm>
          <a:prstGeom prst="rect">
            <a:avLst/>
          </a:prstGeom>
          <a:noFill/>
          <a:ln w="9525">
            <a:noFill/>
            <a:miter lim="800000"/>
            <a:headEnd/>
            <a:tailEnd/>
          </a:ln>
        </p:spPr>
      </p:pic>
    </p:spTree>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495300" y="1820863"/>
            <a:ext cx="8153400" cy="6186309"/>
          </a:xfrm>
          <a:prstGeom prst="rect">
            <a:avLst/>
          </a:prstGeom>
          <a:noFill/>
          <a:ln w="9525">
            <a:noFill/>
            <a:miter lim="800000"/>
            <a:headEnd/>
            <a:tailEnd/>
          </a:ln>
        </p:spPr>
        <p:txBody>
          <a:bodyPr>
            <a:spAutoFit/>
          </a:bodyPr>
          <a:lstStyle/>
          <a:p>
            <a:pPr>
              <a:spcBef>
                <a:spcPct val="50000"/>
              </a:spcBef>
            </a:pPr>
            <a:r>
              <a:rPr lang="en-US" b="1" u="sng" dirty="0"/>
              <a:t>Participation:</a:t>
            </a:r>
            <a:r>
              <a:rPr lang="en-US" b="1" dirty="0"/>
              <a:t> </a:t>
            </a:r>
            <a:r>
              <a:rPr lang="en-US" dirty="0"/>
              <a:t>Open to all Pack 758 &amp; 768 Lions, Tigers, Wolfs, Bears, Webelos &amp; Arrow of Lights Scouts.</a:t>
            </a:r>
          </a:p>
          <a:p>
            <a:pPr lvl="1">
              <a:spcBef>
                <a:spcPct val="50000"/>
              </a:spcBef>
              <a:buFont typeface="Wingdings" pitchFamily="2" charset="2"/>
              <a:buChar char="Ø"/>
            </a:pPr>
            <a:r>
              <a:rPr lang="en-US" b="1" dirty="0">
                <a:solidFill>
                  <a:srgbClr val="CC6600"/>
                </a:solidFill>
              </a:rPr>
              <a:t>  </a:t>
            </a:r>
            <a:r>
              <a:rPr lang="en-US" b="1" u="sng" dirty="0">
                <a:solidFill>
                  <a:srgbClr val="CC6600"/>
                </a:solidFill>
              </a:rPr>
              <a:t>You Must be Present to Compete!</a:t>
            </a:r>
          </a:p>
          <a:p>
            <a:pPr lvl="1">
              <a:spcBef>
                <a:spcPct val="50000"/>
              </a:spcBef>
              <a:buFont typeface="Wingdings" pitchFamily="2" charset="2"/>
              <a:buChar char="Ø"/>
            </a:pPr>
            <a:r>
              <a:rPr lang="en-US" b="1" dirty="0">
                <a:solidFill>
                  <a:srgbClr val="CC6600"/>
                </a:solidFill>
              </a:rPr>
              <a:t>  </a:t>
            </a:r>
            <a:r>
              <a:rPr lang="en-US" b="1" u="sng" dirty="0">
                <a:solidFill>
                  <a:srgbClr val="CC6600"/>
                </a:solidFill>
              </a:rPr>
              <a:t>You Can Not Reuse Car from Last Year Derby!</a:t>
            </a:r>
          </a:p>
          <a:p>
            <a:pPr lvl="1">
              <a:spcBef>
                <a:spcPct val="50000"/>
              </a:spcBef>
              <a:buFont typeface="Wingdings" pitchFamily="2" charset="2"/>
              <a:buChar char="Ø"/>
            </a:pPr>
            <a:r>
              <a:rPr lang="en-US" b="1" u="sng" dirty="0">
                <a:solidFill>
                  <a:srgbClr val="CC6600"/>
                </a:solidFill>
              </a:rPr>
              <a:t> Cars should be built by parents with scouts; no prebuilt cars from Amazon, </a:t>
            </a:r>
            <a:r>
              <a:rPr lang="en-US" b="1" u="sng" dirty="0" err="1">
                <a:solidFill>
                  <a:srgbClr val="CC6600"/>
                </a:solidFill>
              </a:rPr>
              <a:t>EBay</a:t>
            </a:r>
            <a:r>
              <a:rPr lang="en-US" b="1" u="sng" dirty="0">
                <a:solidFill>
                  <a:srgbClr val="CC6600"/>
                </a:solidFill>
              </a:rPr>
              <a:t>, </a:t>
            </a:r>
            <a:r>
              <a:rPr lang="en-US" b="1" u="sng" dirty="0" err="1">
                <a:solidFill>
                  <a:srgbClr val="CC6600"/>
                </a:solidFill>
              </a:rPr>
              <a:t>etc</a:t>
            </a:r>
            <a:r>
              <a:rPr lang="en-US" b="1" u="sng" dirty="0">
                <a:solidFill>
                  <a:srgbClr val="CC6600"/>
                </a:solidFill>
              </a:rPr>
              <a:t> allowed</a:t>
            </a:r>
          </a:p>
          <a:p>
            <a:pPr>
              <a:spcBef>
                <a:spcPct val="50000"/>
              </a:spcBef>
            </a:pPr>
            <a:r>
              <a:rPr lang="en-US" b="1" u="sng" dirty="0"/>
              <a:t>Inspection:</a:t>
            </a:r>
            <a:r>
              <a:rPr lang="en-US" b="1" dirty="0"/>
              <a:t> </a:t>
            </a:r>
            <a:r>
              <a:rPr lang="en-US" dirty="0"/>
              <a:t>Cars will be inspected during registration for compliance to the BSA rules and specifications.</a:t>
            </a:r>
          </a:p>
          <a:p>
            <a:pPr>
              <a:spcBef>
                <a:spcPct val="50000"/>
              </a:spcBef>
            </a:pPr>
            <a:r>
              <a:rPr lang="en-US" b="1" u="sng" dirty="0"/>
              <a:t>Impound:</a:t>
            </a:r>
            <a:r>
              <a:rPr lang="en-US" b="1" dirty="0"/>
              <a:t> </a:t>
            </a:r>
            <a:r>
              <a:rPr lang="en-US" dirty="0"/>
              <a:t>Cars will be impounded when registered. After being impounded, repairs will be limited to replacement of axles/wheels that are broken/lost during the race.</a:t>
            </a:r>
          </a:p>
          <a:p>
            <a:pPr>
              <a:spcBef>
                <a:spcPct val="50000"/>
              </a:spcBef>
            </a:pPr>
            <a:endParaRPr lang="en-US" dirty="0"/>
          </a:p>
          <a:p>
            <a:pPr>
              <a:spcBef>
                <a:spcPct val="50000"/>
              </a:spcBef>
            </a:pPr>
            <a:endParaRPr lang="en-US" dirty="0"/>
          </a:p>
        </p:txBody>
      </p:sp>
      <p:pic>
        <p:nvPicPr>
          <p:cNvPr id="16387" name="Picture 4" descr="lotsknots"/>
          <p:cNvPicPr>
            <a:picLocks noChangeAspect="1" noChangeArrowheads="1"/>
          </p:cNvPicPr>
          <p:nvPr/>
        </p:nvPicPr>
        <p:blipFill>
          <a:blip r:embed="rId2" cstate="print"/>
          <a:srcRect/>
          <a:stretch>
            <a:fillRect/>
          </a:stretch>
        </p:blipFill>
        <p:spPr bwMode="auto">
          <a:xfrm>
            <a:off x="990600" y="1303338"/>
            <a:ext cx="7239000" cy="296862"/>
          </a:xfrm>
          <a:prstGeom prst="rect">
            <a:avLst/>
          </a:prstGeom>
          <a:noFill/>
          <a:ln w="9525">
            <a:noFill/>
            <a:miter lim="800000"/>
            <a:headEnd/>
            <a:tailEnd/>
          </a:ln>
        </p:spPr>
      </p:pic>
      <p:pic>
        <p:nvPicPr>
          <p:cNvPr id="16388" name="Picture 5" descr="pinewood derby mural"/>
          <p:cNvPicPr>
            <a:picLocks noChangeAspect="1" noChangeArrowheads="1"/>
          </p:cNvPicPr>
          <p:nvPr/>
        </p:nvPicPr>
        <p:blipFill>
          <a:blip r:embed="rId3" cstate="print"/>
          <a:srcRect/>
          <a:stretch>
            <a:fillRect/>
          </a:stretch>
        </p:blipFill>
        <p:spPr bwMode="auto">
          <a:xfrm>
            <a:off x="381000" y="152400"/>
            <a:ext cx="1965325" cy="1017588"/>
          </a:xfrm>
          <a:prstGeom prst="rect">
            <a:avLst/>
          </a:prstGeom>
          <a:noFill/>
          <a:ln w="9525">
            <a:noFill/>
            <a:miter lim="800000"/>
            <a:headEnd/>
            <a:tailEnd/>
          </a:ln>
        </p:spPr>
      </p:pic>
      <p:sp>
        <p:nvSpPr>
          <p:cNvPr id="16389" name="Text Box 6"/>
          <p:cNvSpPr txBox="1">
            <a:spLocks noChangeArrowheads="1"/>
          </p:cNvSpPr>
          <p:nvPr/>
        </p:nvSpPr>
        <p:spPr bwMode="auto">
          <a:xfrm>
            <a:off x="3886200" y="381000"/>
            <a:ext cx="2743200" cy="701675"/>
          </a:xfrm>
          <a:prstGeom prst="rect">
            <a:avLst/>
          </a:prstGeom>
          <a:noFill/>
          <a:ln w="9525">
            <a:noFill/>
            <a:miter lim="800000"/>
            <a:headEnd/>
            <a:tailEnd/>
          </a:ln>
        </p:spPr>
        <p:txBody>
          <a:bodyPr>
            <a:spAutoFit/>
          </a:bodyPr>
          <a:lstStyle/>
          <a:p>
            <a:pPr>
              <a:spcBef>
                <a:spcPct val="50000"/>
              </a:spcBef>
            </a:pPr>
            <a:r>
              <a:rPr lang="en-US" sz="4000" b="1"/>
              <a:t>Guidelines</a:t>
            </a:r>
          </a:p>
        </p:txBody>
      </p:sp>
    </p:spTree>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81000" y="1820863"/>
            <a:ext cx="8534400" cy="4708981"/>
          </a:xfrm>
          <a:prstGeom prst="rect">
            <a:avLst/>
          </a:prstGeom>
          <a:noFill/>
          <a:ln w="9525">
            <a:noFill/>
            <a:miter lim="800000"/>
            <a:headEnd/>
            <a:tailEnd/>
          </a:ln>
        </p:spPr>
        <p:txBody>
          <a:bodyPr>
            <a:spAutoFit/>
          </a:bodyPr>
          <a:lstStyle/>
          <a:p>
            <a:pPr>
              <a:spcBef>
                <a:spcPct val="50000"/>
              </a:spcBef>
            </a:pPr>
            <a:r>
              <a:rPr lang="en-US" b="1" u="sng" dirty="0"/>
              <a:t>BODY:</a:t>
            </a:r>
            <a:r>
              <a:rPr lang="en-US" dirty="0"/>
              <a:t> The body in the Official BSA Pinewood Derby Kit must be used. Bodies of other materials will be grounds for disqualification. The body may be shaped, hollowed out, or built up from the original block, as long as it meets all other specifications. Any additions to the original body, i.e. steering wheels, drivers, decals, paint, weights, etc., must be firmly attached.</a:t>
            </a:r>
          </a:p>
          <a:p>
            <a:pPr>
              <a:spcBef>
                <a:spcPct val="50000"/>
              </a:spcBef>
            </a:pPr>
            <a:r>
              <a:rPr lang="en-US" b="1" u="sng" dirty="0"/>
              <a:t>WIDTH:</a:t>
            </a:r>
            <a:r>
              <a:rPr lang="en-US" dirty="0"/>
              <a:t> The car width at the wheels may not be modified, it must be the same as the original kit. Width must not exceed </a:t>
            </a:r>
            <a:r>
              <a:rPr lang="en-US" dirty="0">
                <a:highlight>
                  <a:srgbClr val="FFFF00"/>
                </a:highlight>
              </a:rPr>
              <a:t>2 3/4".</a:t>
            </a:r>
          </a:p>
          <a:p>
            <a:pPr>
              <a:spcBef>
                <a:spcPct val="50000"/>
              </a:spcBef>
            </a:pPr>
            <a:r>
              <a:rPr lang="en-US" b="1" u="sng" dirty="0"/>
              <a:t>LENGTH:</a:t>
            </a:r>
            <a:r>
              <a:rPr lang="en-US" dirty="0"/>
              <a:t> Overall length may </a:t>
            </a:r>
            <a:r>
              <a:rPr lang="en-US" dirty="0">
                <a:highlight>
                  <a:srgbClr val="FFFF00"/>
                </a:highlight>
              </a:rPr>
              <a:t>not exceed 7".</a:t>
            </a:r>
          </a:p>
          <a:p>
            <a:pPr>
              <a:spcBef>
                <a:spcPct val="50000"/>
              </a:spcBef>
            </a:pPr>
            <a:r>
              <a:rPr lang="en-US" b="1" u="sng" dirty="0"/>
              <a:t>WHEELBASE:</a:t>
            </a:r>
            <a:r>
              <a:rPr lang="en-US" dirty="0"/>
              <a:t> Wheelbase may not be modified, it must be the same as the official kit.</a:t>
            </a:r>
          </a:p>
        </p:txBody>
      </p:sp>
      <p:pic>
        <p:nvPicPr>
          <p:cNvPr id="17411" name="Picture 3" descr="lotsknots"/>
          <p:cNvPicPr>
            <a:picLocks noChangeAspect="1" noChangeArrowheads="1"/>
          </p:cNvPicPr>
          <p:nvPr/>
        </p:nvPicPr>
        <p:blipFill>
          <a:blip r:embed="rId2" cstate="print"/>
          <a:srcRect/>
          <a:stretch>
            <a:fillRect/>
          </a:stretch>
        </p:blipFill>
        <p:spPr bwMode="auto">
          <a:xfrm>
            <a:off x="990600" y="1303338"/>
            <a:ext cx="7239000" cy="296862"/>
          </a:xfrm>
          <a:prstGeom prst="rect">
            <a:avLst/>
          </a:prstGeom>
          <a:noFill/>
          <a:ln w="9525">
            <a:noFill/>
            <a:miter lim="800000"/>
            <a:headEnd/>
            <a:tailEnd/>
          </a:ln>
        </p:spPr>
      </p:pic>
      <p:pic>
        <p:nvPicPr>
          <p:cNvPr id="17412" name="Picture 4" descr="pinewood derby mural"/>
          <p:cNvPicPr>
            <a:picLocks noChangeAspect="1" noChangeArrowheads="1"/>
          </p:cNvPicPr>
          <p:nvPr/>
        </p:nvPicPr>
        <p:blipFill>
          <a:blip r:embed="rId3" cstate="print"/>
          <a:srcRect/>
          <a:stretch>
            <a:fillRect/>
          </a:stretch>
        </p:blipFill>
        <p:spPr bwMode="auto">
          <a:xfrm>
            <a:off x="381000" y="152400"/>
            <a:ext cx="1965325" cy="1017588"/>
          </a:xfrm>
          <a:prstGeom prst="rect">
            <a:avLst/>
          </a:prstGeom>
          <a:noFill/>
          <a:ln w="9525">
            <a:noFill/>
            <a:miter lim="800000"/>
            <a:headEnd/>
            <a:tailEnd/>
          </a:ln>
        </p:spPr>
      </p:pic>
      <p:sp>
        <p:nvSpPr>
          <p:cNvPr id="17413" name="Text Box 5"/>
          <p:cNvSpPr txBox="1">
            <a:spLocks noChangeArrowheads="1"/>
          </p:cNvSpPr>
          <p:nvPr/>
        </p:nvSpPr>
        <p:spPr bwMode="auto">
          <a:xfrm>
            <a:off x="3581400" y="381000"/>
            <a:ext cx="3429000" cy="701675"/>
          </a:xfrm>
          <a:prstGeom prst="rect">
            <a:avLst/>
          </a:prstGeom>
          <a:noFill/>
          <a:ln w="9525">
            <a:noFill/>
            <a:miter lim="800000"/>
            <a:headEnd/>
            <a:tailEnd/>
          </a:ln>
        </p:spPr>
        <p:txBody>
          <a:bodyPr>
            <a:spAutoFit/>
          </a:bodyPr>
          <a:lstStyle/>
          <a:p>
            <a:pPr>
              <a:spcBef>
                <a:spcPct val="50000"/>
              </a:spcBef>
            </a:pPr>
            <a:r>
              <a:rPr lang="en-US" sz="4000" b="1"/>
              <a:t>Specifications</a:t>
            </a:r>
          </a:p>
        </p:txBody>
      </p:sp>
    </p:spTree>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57200" y="2276475"/>
            <a:ext cx="8382000" cy="4370427"/>
          </a:xfrm>
          <a:prstGeom prst="rect">
            <a:avLst/>
          </a:prstGeom>
          <a:noFill/>
          <a:ln w="9525">
            <a:noFill/>
            <a:miter lim="800000"/>
            <a:headEnd/>
            <a:tailEnd/>
          </a:ln>
        </p:spPr>
        <p:txBody>
          <a:bodyPr>
            <a:spAutoFit/>
          </a:bodyPr>
          <a:lstStyle/>
          <a:p>
            <a:pPr>
              <a:spcBef>
                <a:spcPct val="50000"/>
              </a:spcBef>
            </a:pPr>
            <a:r>
              <a:rPr lang="en-US" b="1" u="sng" dirty="0"/>
              <a:t>WHEELS:</a:t>
            </a:r>
            <a:r>
              <a:rPr lang="en-US" dirty="0"/>
              <a:t> Wheels and </a:t>
            </a:r>
            <a:r>
              <a:rPr lang="en-US" b="1" u="sng" dirty="0">
                <a:solidFill>
                  <a:srgbClr val="CC6600"/>
                </a:solidFill>
              </a:rPr>
              <a:t>Axles</a:t>
            </a:r>
            <a:r>
              <a:rPr lang="en-US" dirty="0"/>
              <a:t> must be as furnished in the official kit. NO washers, bushings, bearings or springs are allowed. Wheels may be sanded to remove the flashing only. NO reductions in width or diameter, or changes in shape are allowed.</a:t>
            </a:r>
          </a:p>
          <a:p>
            <a:pPr>
              <a:spcBef>
                <a:spcPct val="50000"/>
              </a:spcBef>
            </a:pPr>
            <a:r>
              <a:rPr lang="en-US" sz="2800" b="1" u="sng" dirty="0">
                <a:solidFill>
                  <a:srgbClr val="CC6600"/>
                </a:solidFill>
              </a:rPr>
              <a:t>WEIGHT:</a:t>
            </a:r>
            <a:r>
              <a:rPr lang="en-US" sz="2800" dirty="0">
                <a:solidFill>
                  <a:srgbClr val="CC6600"/>
                </a:solidFill>
              </a:rPr>
              <a:t> The weight of the race-ready car must not exceed </a:t>
            </a:r>
            <a:r>
              <a:rPr lang="en-US" sz="2800" dirty="0">
                <a:solidFill>
                  <a:srgbClr val="CC6600"/>
                </a:solidFill>
                <a:highlight>
                  <a:srgbClr val="FFFF00"/>
                </a:highlight>
              </a:rPr>
              <a:t>five (5) ounces </a:t>
            </a:r>
            <a:r>
              <a:rPr lang="en-US" sz="2800" dirty="0">
                <a:solidFill>
                  <a:srgbClr val="CC6600"/>
                </a:solidFill>
              </a:rPr>
              <a:t>(142 grams) as measured on the official scales.</a:t>
            </a:r>
          </a:p>
          <a:p>
            <a:pPr>
              <a:spcBef>
                <a:spcPct val="50000"/>
              </a:spcBef>
            </a:pPr>
            <a:r>
              <a:rPr lang="en-US" b="1" u="sng" dirty="0"/>
              <a:t>OTHER:</a:t>
            </a:r>
            <a:r>
              <a:rPr lang="en-US" dirty="0"/>
              <a:t> Cars must free-wheel with no stored energy or movable weights. There is no designated front or back to the supplied body, either end may be the front. </a:t>
            </a:r>
          </a:p>
        </p:txBody>
      </p:sp>
      <p:pic>
        <p:nvPicPr>
          <p:cNvPr id="18435" name="Picture 3" descr="lotsknots"/>
          <p:cNvPicPr>
            <a:picLocks noChangeAspect="1" noChangeArrowheads="1"/>
          </p:cNvPicPr>
          <p:nvPr/>
        </p:nvPicPr>
        <p:blipFill>
          <a:blip r:embed="rId2" cstate="print"/>
          <a:srcRect/>
          <a:stretch>
            <a:fillRect/>
          </a:stretch>
        </p:blipFill>
        <p:spPr bwMode="auto">
          <a:xfrm>
            <a:off x="990600" y="1303338"/>
            <a:ext cx="7239000" cy="296862"/>
          </a:xfrm>
          <a:prstGeom prst="rect">
            <a:avLst/>
          </a:prstGeom>
          <a:noFill/>
          <a:ln w="9525">
            <a:noFill/>
            <a:miter lim="800000"/>
            <a:headEnd/>
            <a:tailEnd/>
          </a:ln>
        </p:spPr>
      </p:pic>
      <p:pic>
        <p:nvPicPr>
          <p:cNvPr id="18436" name="Picture 4" descr="pinewood derby mural"/>
          <p:cNvPicPr>
            <a:picLocks noChangeAspect="1" noChangeArrowheads="1"/>
          </p:cNvPicPr>
          <p:nvPr/>
        </p:nvPicPr>
        <p:blipFill>
          <a:blip r:embed="rId3" cstate="print"/>
          <a:srcRect/>
          <a:stretch>
            <a:fillRect/>
          </a:stretch>
        </p:blipFill>
        <p:spPr bwMode="auto">
          <a:xfrm>
            <a:off x="381000" y="152400"/>
            <a:ext cx="1965325" cy="1017588"/>
          </a:xfrm>
          <a:prstGeom prst="rect">
            <a:avLst/>
          </a:prstGeom>
          <a:noFill/>
          <a:ln w="9525">
            <a:noFill/>
            <a:miter lim="800000"/>
            <a:headEnd/>
            <a:tailEnd/>
          </a:ln>
        </p:spPr>
      </p:pic>
      <p:sp>
        <p:nvSpPr>
          <p:cNvPr id="18437" name="Text Box 5"/>
          <p:cNvSpPr txBox="1">
            <a:spLocks noChangeArrowheads="1"/>
          </p:cNvSpPr>
          <p:nvPr/>
        </p:nvSpPr>
        <p:spPr bwMode="auto">
          <a:xfrm>
            <a:off x="3581400" y="381000"/>
            <a:ext cx="3429000" cy="701675"/>
          </a:xfrm>
          <a:prstGeom prst="rect">
            <a:avLst/>
          </a:prstGeom>
          <a:noFill/>
          <a:ln w="9525">
            <a:noFill/>
            <a:miter lim="800000"/>
            <a:headEnd/>
            <a:tailEnd/>
          </a:ln>
        </p:spPr>
        <p:txBody>
          <a:bodyPr>
            <a:spAutoFit/>
          </a:bodyPr>
          <a:lstStyle/>
          <a:p>
            <a:pPr>
              <a:spcBef>
                <a:spcPct val="50000"/>
              </a:spcBef>
            </a:pPr>
            <a:r>
              <a:rPr lang="en-US" sz="4000" b="1"/>
              <a:t>Specifications</a:t>
            </a:r>
          </a:p>
        </p:txBody>
      </p:sp>
    </p:spTree>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lotsknots"/>
          <p:cNvPicPr>
            <a:picLocks noChangeAspect="1" noChangeArrowheads="1"/>
          </p:cNvPicPr>
          <p:nvPr/>
        </p:nvPicPr>
        <p:blipFill>
          <a:blip r:embed="rId2" cstate="print"/>
          <a:srcRect/>
          <a:stretch>
            <a:fillRect/>
          </a:stretch>
        </p:blipFill>
        <p:spPr bwMode="auto">
          <a:xfrm>
            <a:off x="990600" y="1303338"/>
            <a:ext cx="7239000" cy="296862"/>
          </a:xfrm>
          <a:prstGeom prst="rect">
            <a:avLst/>
          </a:prstGeom>
          <a:noFill/>
          <a:ln w="9525">
            <a:noFill/>
            <a:miter lim="800000"/>
            <a:headEnd/>
            <a:tailEnd/>
          </a:ln>
        </p:spPr>
      </p:pic>
      <p:pic>
        <p:nvPicPr>
          <p:cNvPr id="19459" name="Picture 3" descr="pinewood derby mural"/>
          <p:cNvPicPr>
            <a:picLocks noChangeAspect="1" noChangeArrowheads="1"/>
          </p:cNvPicPr>
          <p:nvPr/>
        </p:nvPicPr>
        <p:blipFill>
          <a:blip r:embed="rId3" cstate="print"/>
          <a:srcRect/>
          <a:stretch>
            <a:fillRect/>
          </a:stretch>
        </p:blipFill>
        <p:spPr bwMode="auto">
          <a:xfrm>
            <a:off x="381000" y="152400"/>
            <a:ext cx="1965325" cy="1017588"/>
          </a:xfrm>
          <a:prstGeom prst="rect">
            <a:avLst/>
          </a:prstGeom>
          <a:noFill/>
          <a:ln w="9525">
            <a:noFill/>
            <a:miter lim="800000"/>
            <a:headEnd/>
            <a:tailEnd/>
          </a:ln>
        </p:spPr>
      </p:pic>
      <p:sp>
        <p:nvSpPr>
          <p:cNvPr id="19460" name="Text Box 4"/>
          <p:cNvSpPr txBox="1">
            <a:spLocks noChangeArrowheads="1"/>
          </p:cNvSpPr>
          <p:nvPr/>
        </p:nvSpPr>
        <p:spPr bwMode="auto">
          <a:xfrm>
            <a:off x="3200400" y="381000"/>
            <a:ext cx="4038600" cy="701675"/>
          </a:xfrm>
          <a:prstGeom prst="rect">
            <a:avLst/>
          </a:prstGeom>
          <a:noFill/>
          <a:ln w="9525">
            <a:noFill/>
            <a:miter lim="800000"/>
            <a:headEnd/>
            <a:tailEnd/>
          </a:ln>
        </p:spPr>
        <p:txBody>
          <a:bodyPr>
            <a:spAutoFit/>
          </a:bodyPr>
          <a:lstStyle/>
          <a:p>
            <a:pPr>
              <a:spcBef>
                <a:spcPct val="50000"/>
              </a:spcBef>
            </a:pPr>
            <a:r>
              <a:rPr lang="en-US" sz="4000" b="1"/>
              <a:t>Outlaw Car Race</a:t>
            </a:r>
          </a:p>
        </p:txBody>
      </p:sp>
      <p:sp>
        <p:nvSpPr>
          <p:cNvPr id="19461" name="Text Box 5"/>
          <p:cNvSpPr txBox="1">
            <a:spLocks noChangeArrowheads="1"/>
          </p:cNvSpPr>
          <p:nvPr/>
        </p:nvSpPr>
        <p:spPr bwMode="auto">
          <a:xfrm>
            <a:off x="457200" y="2133600"/>
            <a:ext cx="8458200" cy="3725863"/>
          </a:xfrm>
          <a:prstGeom prst="rect">
            <a:avLst/>
          </a:prstGeom>
          <a:noFill/>
          <a:ln w="9525">
            <a:noFill/>
            <a:miter lim="800000"/>
            <a:headEnd/>
            <a:tailEnd/>
          </a:ln>
        </p:spPr>
        <p:txBody>
          <a:bodyPr>
            <a:spAutoFit/>
          </a:bodyPr>
          <a:lstStyle/>
          <a:p>
            <a:pPr>
              <a:spcBef>
                <a:spcPct val="50000"/>
              </a:spcBef>
            </a:pPr>
            <a:r>
              <a:rPr lang="en-US" sz="2800"/>
              <a:t>1- Open for all the parents of the registered Cub Scouts</a:t>
            </a:r>
          </a:p>
          <a:p>
            <a:pPr>
              <a:spcBef>
                <a:spcPct val="50000"/>
              </a:spcBef>
            </a:pPr>
            <a:r>
              <a:rPr lang="en-US" sz="2800"/>
              <a:t>2- Only </a:t>
            </a:r>
            <a:r>
              <a:rPr lang="en-US" sz="2800" u="sng"/>
              <a:t>One</a:t>
            </a:r>
            <a:r>
              <a:rPr lang="en-US" sz="2800"/>
              <a:t> car per family will be allowed to participate</a:t>
            </a:r>
          </a:p>
          <a:p>
            <a:pPr>
              <a:spcBef>
                <a:spcPct val="50000"/>
              </a:spcBef>
            </a:pPr>
            <a:r>
              <a:rPr lang="en-US" sz="2800"/>
              <a:t>3- Most rules will not apply: </a:t>
            </a:r>
          </a:p>
          <a:p>
            <a:pPr lvl="1">
              <a:spcBef>
                <a:spcPct val="50000"/>
              </a:spcBef>
              <a:buFontTx/>
              <a:buChar char="•"/>
            </a:pPr>
            <a:r>
              <a:rPr lang="en-US" sz="2800"/>
              <a:t>  Do not alter the wheel base</a:t>
            </a:r>
          </a:p>
          <a:p>
            <a:pPr lvl="1">
              <a:spcBef>
                <a:spcPct val="50000"/>
              </a:spcBef>
              <a:buFontTx/>
              <a:buChar char="•"/>
            </a:pPr>
            <a:r>
              <a:rPr lang="en-US" sz="2800"/>
              <a:t>  Maximum weight: 16 ounces</a:t>
            </a:r>
          </a:p>
          <a:p>
            <a:pPr>
              <a:spcBef>
                <a:spcPct val="50000"/>
              </a:spcBef>
            </a:pPr>
            <a:r>
              <a:rPr lang="en-US" sz="2800"/>
              <a:t>4- Prizes will be awarded for 1</a:t>
            </a:r>
            <a:r>
              <a:rPr lang="en-US" sz="2800" baseline="30000"/>
              <a:t>st</a:t>
            </a:r>
            <a:r>
              <a:rPr lang="en-US" sz="2800"/>
              <a:t>, 2</a:t>
            </a:r>
            <a:r>
              <a:rPr lang="en-US" sz="2800" baseline="30000"/>
              <a:t>nd</a:t>
            </a:r>
            <a:r>
              <a:rPr lang="en-US" sz="2800"/>
              <a:t> and 3</a:t>
            </a:r>
            <a:r>
              <a:rPr lang="en-US" sz="2800" baseline="30000"/>
              <a:t>rd</a:t>
            </a:r>
            <a:r>
              <a:rPr lang="en-US" sz="2800"/>
              <a:t> place winners</a:t>
            </a:r>
          </a:p>
        </p:txBody>
      </p:sp>
      <p:pic>
        <p:nvPicPr>
          <p:cNvPr id="19462" name="Picture 5" descr="win pinewood derby"/>
          <p:cNvPicPr>
            <a:picLocks noChangeAspect="1" noChangeArrowheads="1"/>
          </p:cNvPicPr>
          <p:nvPr/>
        </p:nvPicPr>
        <p:blipFill>
          <a:blip r:embed="rId4" cstate="print"/>
          <a:srcRect/>
          <a:stretch>
            <a:fillRect/>
          </a:stretch>
        </p:blipFill>
        <p:spPr bwMode="auto">
          <a:xfrm>
            <a:off x="6553200" y="3211513"/>
            <a:ext cx="1600200" cy="2122487"/>
          </a:xfrm>
          <a:prstGeom prst="rect">
            <a:avLst/>
          </a:prstGeom>
          <a:noFill/>
          <a:ln w="9525">
            <a:noFill/>
            <a:miter lim="800000"/>
            <a:headEnd/>
            <a:tailEnd/>
          </a:ln>
        </p:spPr>
      </p:pic>
    </p:spTree>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2"/>
          <p:cNvSpPr>
            <a:spLocks noChangeArrowheads="1"/>
          </p:cNvSpPr>
          <p:nvPr/>
        </p:nvSpPr>
        <p:spPr bwMode="auto">
          <a:xfrm>
            <a:off x="1600200" y="1752600"/>
            <a:ext cx="1447800" cy="685800"/>
          </a:xfrm>
          <a:prstGeom prst="flowChartProcess">
            <a:avLst/>
          </a:prstGeom>
          <a:solidFill>
            <a:schemeClr val="accent1"/>
          </a:solidFill>
          <a:ln w="9525">
            <a:solidFill>
              <a:schemeClr val="tx1"/>
            </a:solidFill>
            <a:miter lim="800000"/>
            <a:headEnd/>
            <a:tailEnd/>
          </a:ln>
        </p:spPr>
        <p:txBody>
          <a:bodyPr wrap="none" anchor="ctr"/>
          <a:lstStyle/>
          <a:p>
            <a:pPr algn="ctr"/>
            <a:r>
              <a:rPr lang="en-US" sz="1800"/>
              <a:t>Orientation</a:t>
            </a:r>
          </a:p>
        </p:txBody>
      </p:sp>
      <p:sp>
        <p:nvSpPr>
          <p:cNvPr id="1028" name="AutoShape 3"/>
          <p:cNvSpPr>
            <a:spLocks noChangeArrowheads="1"/>
          </p:cNvSpPr>
          <p:nvPr/>
        </p:nvSpPr>
        <p:spPr bwMode="auto">
          <a:xfrm>
            <a:off x="1600200" y="2819400"/>
            <a:ext cx="1447800" cy="685800"/>
          </a:xfrm>
          <a:prstGeom prst="flowChartProcess">
            <a:avLst/>
          </a:prstGeom>
          <a:solidFill>
            <a:schemeClr val="accent1"/>
          </a:solidFill>
          <a:ln w="9525">
            <a:solidFill>
              <a:schemeClr val="tx1"/>
            </a:solidFill>
            <a:miter lim="800000"/>
            <a:headEnd/>
            <a:tailEnd/>
          </a:ln>
        </p:spPr>
        <p:txBody>
          <a:bodyPr wrap="none" anchor="ctr"/>
          <a:lstStyle/>
          <a:p>
            <a:pPr algn="ctr"/>
            <a:r>
              <a:rPr lang="en-US" sz="1800"/>
              <a:t>Design/Draw</a:t>
            </a:r>
          </a:p>
        </p:txBody>
      </p:sp>
      <p:sp>
        <p:nvSpPr>
          <p:cNvPr id="1029" name="AutoShape 4"/>
          <p:cNvSpPr>
            <a:spLocks noChangeArrowheads="1"/>
          </p:cNvSpPr>
          <p:nvPr/>
        </p:nvSpPr>
        <p:spPr bwMode="auto">
          <a:xfrm>
            <a:off x="1600200" y="3810000"/>
            <a:ext cx="1447800" cy="685800"/>
          </a:xfrm>
          <a:prstGeom prst="flowChartProcess">
            <a:avLst/>
          </a:prstGeom>
          <a:solidFill>
            <a:schemeClr val="accent1"/>
          </a:solidFill>
          <a:ln w="9525">
            <a:solidFill>
              <a:schemeClr val="tx1"/>
            </a:solidFill>
            <a:miter lim="800000"/>
            <a:headEnd/>
            <a:tailEnd/>
          </a:ln>
        </p:spPr>
        <p:txBody>
          <a:bodyPr wrap="none" anchor="ctr"/>
          <a:lstStyle/>
          <a:p>
            <a:pPr algn="ctr"/>
            <a:r>
              <a:rPr lang="en-US" sz="1800"/>
              <a:t>Cut</a:t>
            </a:r>
          </a:p>
        </p:txBody>
      </p:sp>
      <p:sp>
        <p:nvSpPr>
          <p:cNvPr id="22533" name="AutoShape 5"/>
          <p:cNvSpPr>
            <a:spLocks noChangeArrowheads="1"/>
          </p:cNvSpPr>
          <p:nvPr/>
        </p:nvSpPr>
        <p:spPr bwMode="auto">
          <a:xfrm>
            <a:off x="1600200" y="5943600"/>
            <a:ext cx="1447800" cy="685800"/>
          </a:xfrm>
          <a:prstGeom prst="flowChartProcess">
            <a:avLst/>
          </a:prstGeom>
          <a:solidFill>
            <a:schemeClr val="accent2">
              <a:lumMod val="40000"/>
              <a:lumOff val="60000"/>
            </a:schemeClr>
          </a:solidFill>
          <a:ln w="9525">
            <a:solidFill>
              <a:schemeClr val="tx1"/>
            </a:solidFill>
            <a:miter lim="800000"/>
            <a:headEnd/>
            <a:tailEnd/>
          </a:ln>
          <a:effectLst/>
        </p:spPr>
        <p:txBody>
          <a:bodyPr wrap="none" anchor="ctr"/>
          <a:lstStyle/>
          <a:p>
            <a:pPr algn="ctr">
              <a:defRPr/>
            </a:pPr>
            <a:r>
              <a:rPr lang="en-US" sz="1800" dirty="0"/>
              <a:t>Add Weight</a:t>
            </a:r>
          </a:p>
        </p:txBody>
      </p:sp>
      <p:sp>
        <p:nvSpPr>
          <p:cNvPr id="22534" name="AutoShape 6"/>
          <p:cNvSpPr>
            <a:spLocks noChangeArrowheads="1"/>
          </p:cNvSpPr>
          <p:nvPr/>
        </p:nvSpPr>
        <p:spPr bwMode="auto">
          <a:xfrm>
            <a:off x="3886200" y="2819400"/>
            <a:ext cx="1447800" cy="685800"/>
          </a:xfrm>
          <a:prstGeom prst="flowChartProcess">
            <a:avLst/>
          </a:prstGeom>
          <a:solidFill>
            <a:schemeClr val="accent2">
              <a:lumMod val="40000"/>
              <a:lumOff val="60000"/>
            </a:schemeClr>
          </a:solidFill>
          <a:ln w="9525">
            <a:solidFill>
              <a:schemeClr val="tx1"/>
            </a:solidFill>
            <a:miter lim="800000"/>
            <a:headEnd/>
            <a:tailEnd/>
          </a:ln>
          <a:effectLst/>
        </p:spPr>
        <p:txBody>
          <a:bodyPr wrap="none" anchor="ctr"/>
          <a:lstStyle/>
          <a:p>
            <a:pPr algn="ctr">
              <a:defRPr/>
            </a:pPr>
            <a:r>
              <a:rPr lang="en-US" sz="1800" dirty="0"/>
              <a:t>Sand/Finish</a:t>
            </a:r>
          </a:p>
        </p:txBody>
      </p:sp>
      <p:sp>
        <p:nvSpPr>
          <p:cNvPr id="22535" name="AutoShape 7"/>
          <p:cNvSpPr>
            <a:spLocks noChangeArrowheads="1"/>
          </p:cNvSpPr>
          <p:nvPr/>
        </p:nvSpPr>
        <p:spPr bwMode="auto">
          <a:xfrm>
            <a:off x="3886200" y="3810000"/>
            <a:ext cx="1447800" cy="685800"/>
          </a:xfrm>
          <a:prstGeom prst="flowChartProcess">
            <a:avLst/>
          </a:prstGeom>
          <a:solidFill>
            <a:schemeClr val="accent2">
              <a:lumMod val="40000"/>
              <a:lumOff val="60000"/>
            </a:schemeClr>
          </a:solidFill>
          <a:ln w="9525">
            <a:solidFill>
              <a:schemeClr val="tx1"/>
            </a:solidFill>
            <a:miter lim="800000"/>
            <a:headEnd/>
            <a:tailEnd/>
          </a:ln>
          <a:effectLst/>
        </p:spPr>
        <p:txBody>
          <a:bodyPr wrap="none" anchor="ctr"/>
          <a:lstStyle/>
          <a:p>
            <a:pPr algn="ctr">
              <a:defRPr/>
            </a:pPr>
            <a:r>
              <a:rPr lang="en-US" sz="1800"/>
              <a:t>Paint</a:t>
            </a:r>
          </a:p>
        </p:txBody>
      </p:sp>
      <p:sp>
        <p:nvSpPr>
          <p:cNvPr id="22536" name="AutoShape 8"/>
          <p:cNvSpPr>
            <a:spLocks noChangeArrowheads="1"/>
          </p:cNvSpPr>
          <p:nvPr/>
        </p:nvSpPr>
        <p:spPr bwMode="auto">
          <a:xfrm>
            <a:off x="1600200" y="4876800"/>
            <a:ext cx="1447800" cy="685800"/>
          </a:xfrm>
          <a:prstGeom prst="flowChartProcess">
            <a:avLst/>
          </a:prstGeom>
          <a:solidFill>
            <a:schemeClr val="accent2">
              <a:lumMod val="40000"/>
              <a:lumOff val="60000"/>
            </a:schemeClr>
          </a:solidFill>
          <a:ln w="9525">
            <a:solidFill>
              <a:schemeClr val="tx1"/>
            </a:solidFill>
            <a:miter lim="800000"/>
            <a:headEnd/>
            <a:tailEnd/>
          </a:ln>
          <a:effectLst/>
        </p:spPr>
        <p:txBody>
          <a:bodyPr wrap="none" anchor="ctr"/>
          <a:lstStyle/>
          <a:p>
            <a:pPr algn="ctr">
              <a:defRPr/>
            </a:pPr>
            <a:r>
              <a:rPr lang="en-US" sz="1800"/>
              <a:t>Shape/Sand</a:t>
            </a:r>
          </a:p>
        </p:txBody>
      </p:sp>
      <p:sp>
        <p:nvSpPr>
          <p:cNvPr id="1034" name="AutoShape 9"/>
          <p:cNvSpPr>
            <a:spLocks noChangeArrowheads="1"/>
          </p:cNvSpPr>
          <p:nvPr/>
        </p:nvSpPr>
        <p:spPr bwMode="auto">
          <a:xfrm>
            <a:off x="3886200" y="1752600"/>
            <a:ext cx="1447800" cy="685800"/>
          </a:xfrm>
          <a:prstGeom prst="flowChartProcess">
            <a:avLst/>
          </a:prstGeom>
          <a:solidFill>
            <a:schemeClr val="accent2">
              <a:lumMod val="40000"/>
              <a:lumOff val="60000"/>
            </a:schemeClr>
          </a:solidFill>
          <a:ln w="9525">
            <a:solidFill>
              <a:schemeClr val="tx1"/>
            </a:solidFill>
            <a:miter lim="800000"/>
            <a:headEnd/>
            <a:tailEnd/>
          </a:ln>
        </p:spPr>
        <p:txBody>
          <a:bodyPr wrap="none" anchor="ctr"/>
          <a:lstStyle/>
          <a:p>
            <a:pPr algn="ctr">
              <a:defRPr/>
            </a:pPr>
            <a:r>
              <a:rPr lang="en-US" sz="1800"/>
              <a:t>Wood Filler</a:t>
            </a:r>
          </a:p>
        </p:txBody>
      </p:sp>
      <p:sp>
        <p:nvSpPr>
          <p:cNvPr id="22538" name="AutoShape 10"/>
          <p:cNvSpPr>
            <a:spLocks noChangeArrowheads="1"/>
          </p:cNvSpPr>
          <p:nvPr/>
        </p:nvSpPr>
        <p:spPr bwMode="auto">
          <a:xfrm>
            <a:off x="3886200" y="5943600"/>
            <a:ext cx="1447800" cy="685800"/>
          </a:xfrm>
          <a:prstGeom prst="flowChartProcess">
            <a:avLst/>
          </a:prstGeom>
          <a:solidFill>
            <a:schemeClr val="accent2">
              <a:lumMod val="40000"/>
              <a:lumOff val="60000"/>
            </a:schemeClr>
          </a:solidFill>
          <a:ln w="9525">
            <a:solidFill>
              <a:schemeClr val="tx1"/>
            </a:solidFill>
            <a:miter lim="800000"/>
            <a:headEnd/>
            <a:tailEnd/>
          </a:ln>
          <a:effectLst/>
        </p:spPr>
        <p:txBody>
          <a:bodyPr wrap="none" anchor="ctr"/>
          <a:lstStyle/>
          <a:p>
            <a:pPr algn="ctr">
              <a:defRPr/>
            </a:pPr>
            <a:r>
              <a:rPr lang="en-US" sz="1800" dirty="0"/>
              <a:t>Apply Stickers</a:t>
            </a:r>
          </a:p>
        </p:txBody>
      </p:sp>
      <p:sp>
        <p:nvSpPr>
          <p:cNvPr id="22539" name="AutoShape 11"/>
          <p:cNvSpPr>
            <a:spLocks noChangeArrowheads="1"/>
          </p:cNvSpPr>
          <p:nvPr/>
        </p:nvSpPr>
        <p:spPr bwMode="auto">
          <a:xfrm>
            <a:off x="3886200" y="4876800"/>
            <a:ext cx="1447800" cy="685800"/>
          </a:xfrm>
          <a:prstGeom prst="flowChartProcess">
            <a:avLst/>
          </a:prstGeom>
          <a:solidFill>
            <a:schemeClr val="accent2">
              <a:lumMod val="40000"/>
              <a:lumOff val="60000"/>
            </a:schemeClr>
          </a:solidFill>
          <a:ln w="9525">
            <a:solidFill>
              <a:schemeClr val="tx1"/>
            </a:solidFill>
            <a:miter lim="800000"/>
            <a:headEnd/>
            <a:tailEnd/>
          </a:ln>
          <a:effectLst/>
        </p:spPr>
        <p:txBody>
          <a:bodyPr wrap="none" anchor="ctr"/>
          <a:lstStyle/>
          <a:p>
            <a:pPr algn="ctr">
              <a:defRPr/>
            </a:pPr>
            <a:r>
              <a:rPr lang="en-US" sz="1800"/>
              <a:t>Install </a:t>
            </a:r>
          </a:p>
          <a:p>
            <a:pPr algn="ctr">
              <a:defRPr/>
            </a:pPr>
            <a:r>
              <a:rPr lang="en-US" sz="1800"/>
              <a:t>Accessories</a:t>
            </a:r>
          </a:p>
        </p:txBody>
      </p:sp>
      <p:sp>
        <p:nvSpPr>
          <p:cNvPr id="22540" name="AutoShape 12"/>
          <p:cNvSpPr>
            <a:spLocks noChangeArrowheads="1"/>
          </p:cNvSpPr>
          <p:nvPr/>
        </p:nvSpPr>
        <p:spPr bwMode="auto">
          <a:xfrm>
            <a:off x="6172200" y="1752600"/>
            <a:ext cx="1447800" cy="685800"/>
          </a:xfrm>
          <a:prstGeom prst="flowChartProcess">
            <a:avLst/>
          </a:prstGeom>
          <a:solidFill>
            <a:schemeClr val="accent2">
              <a:lumMod val="40000"/>
              <a:lumOff val="60000"/>
            </a:schemeClr>
          </a:solidFill>
          <a:ln w="9525">
            <a:solidFill>
              <a:schemeClr val="tx1"/>
            </a:solidFill>
            <a:miter lim="800000"/>
            <a:headEnd/>
            <a:tailEnd/>
          </a:ln>
          <a:effectLst/>
        </p:spPr>
        <p:txBody>
          <a:bodyPr wrap="none" anchor="ctr"/>
          <a:lstStyle/>
          <a:p>
            <a:pPr algn="ctr">
              <a:defRPr/>
            </a:pPr>
            <a:r>
              <a:rPr lang="en-US" sz="1800" dirty="0"/>
              <a:t>Mount </a:t>
            </a:r>
          </a:p>
          <a:p>
            <a:pPr algn="ctr">
              <a:defRPr/>
            </a:pPr>
            <a:r>
              <a:rPr lang="en-US" sz="1800" dirty="0"/>
              <a:t>Wheels/Axles</a:t>
            </a:r>
          </a:p>
        </p:txBody>
      </p:sp>
      <p:sp>
        <p:nvSpPr>
          <p:cNvPr id="22541" name="AutoShape 13"/>
          <p:cNvSpPr>
            <a:spLocks noChangeArrowheads="1"/>
          </p:cNvSpPr>
          <p:nvPr/>
        </p:nvSpPr>
        <p:spPr bwMode="auto">
          <a:xfrm>
            <a:off x="6248400" y="2819400"/>
            <a:ext cx="1447800" cy="685800"/>
          </a:xfrm>
          <a:prstGeom prst="flowChartProcess">
            <a:avLst/>
          </a:prstGeom>
          <a:solidFill>
            <a:schemeClr val="accent2">
              <a:lumMod val="40000"/>
              <a:lumOff val="60000"/>
            </a:schemeClr>
          </a:solidFill>
          <a:ln w="9525">
            <a:solidFill>
              <a:schemeClr val="tx1"/>
            </a:solidFill>
            <a:miter lim="800000"/>
            <a:headEnd/>
            <a:tailEnd/>
          </a:ln>
          <a:effectLst/>
        </p:spPr>
        <p:txBody>
          <a:bodyPr wrap="none" anchor="ctr"/>
          <a:lstStyle/>
          <a:p>
            <a:pPr algn="ctr">
              <a:defRPr/>
            </a:pPr>
            <a:r>
              <a:rPr lang="en-US" sz="1800"/>
              <a:t>Keep in </a:t>
            </a:r>
          </a:p>
          <a:p>
            <a:pPr algn="ctr">
              <a:defRPr/>
            </a:pPr>
            <a:r>
              <a:rPr lang="en-US" sz="1800"/>
              <a:t>Safe Place</a:t>
            </a:r>
          </a:p>
        </p:txBody>
      </p:sp>
      <p:sp>
        <p:nvSpPr>
          <p:cNvPr id="22542" name="AutoShape 14"/>
          <p:cNvSpPr>
            <a:spLocks noChangeArrowheads="1"/>
          </p:cNvSpPr>
          <p:nvPr/>
        </p:nvSpPr>
        <p:spPr bwMode="auto">
          <a:xfrm>
            <a:off x="6248400" y="4953000"/>
            <a:ext cx="1447800" cy="685800"/>
          </a:xfrm>
          <a:prstGeom prst="flowChartProcess">
            <a:avLst/>
          </a:prstGeom>
          <a:solidFill>
            <a:schemeClr val="accent2">
              <a:lumMod val="40000"/>
              <a:lumOff val="60000"/>
            </a:schemeClr>
          </a:solidFill>
          <a:ln w="9525">
            <a:solidFill>
              <a:schemeClr val="tx1"/>
            </a:solidFill>
            <a:miter lim="800000"/>
            <a:headEnd/>
            <a:tailEnd/>
          </a:ln>
          <a:effectLst/>
        </p:spPr>
        <p:txBody>
          <a:bodyPr wrap="none" anchor="ctr"/>
          <a:lstStyle/>
          <a:p>
            <a:pPr algn="ctr">
              <a:defRPr/>
            </a:pPr>
            <a:r>
              <a:rPr lang="en-US" sz="1800" dirty="0"/>
              <a:t>Race</a:t>
            </a:r>
          </a:p>
        </p:txBody>
      </p:sp>
      <p:sp>
        <p:nvSpPr>
          <p:cNvPr id="22543" name="AutoShape 15"/>
          <p:cNvSpPr>
            <a:spLocks noChangeArrowheads="1"/>
          </p:cNvSpPr>
          <p:nvPr/>
        </p:nvSpPr>
        <p:spPr bwMode="auto">
          <a:xfrm>
            <a:off x="6248400" y="3886200"/>
            <a:ext cx="1447800" cy="685800"/>
          </a:xfrm>
          <a:prstGeom prst="flowChartProcess">
            <a:avLst/>
          </a:prstGeom>
          <a:solidFill>
            <a:schemeClr val="accent2">
              <a:lumMod val="40000"/>
              <a:lumOff val="60000"/>
            </a:schemeClr>
          </a:solidFill>
          <a:ln w="9525">
            <a:solidFill>
              <a:schemeClr val="tx1"/>
            </a:solidFill>
            <a:miter lim="800000"/>
            <a:headEnd/>
            <a:tailEnd/>
          </a:ln>
          <a:effectLst/>
        </p:spPr>
        <p:txBody>
          <a:bodyPr wrap="none" anchor="ctr"/>
          <a:lstStyle/>
          <a:p>
            <a:pPr algn="ctr">
              <a:defRPr/>
            </a:pPr>
            <a:r>
              <a:rPr lang="en-US" sz="1800" dirty="0"/>
              <a:t>Qualify &amp;</a:t>
            </a:r>
          </a:p>
          <a:p>
            <a:pPr algn="ctr">
              <a:defRPr/>
            </a:pPr>
            <a:r>
              <a:rPr lang="en-US" sz="1800" dirty="0"/>
              <a:t>Register</a:t>
            </a:r>
          </a:p>
        </p:txBody>
      </p:sp>
      <p:sp>
        <p:nvSpPr>
          <p:cNvPr id="1041" name="Line 16"/>
          <p:cNvSpPr>
            <a:spLocks noChangeShapeType="1"/>
          </p:cNvSpPr>
          <p:nvPr/>
        </p:nvSpPr>
        <p:spPr bwMode="auto">
          <a:xfrm>
            <a:off x="2362200" y="2438400"/>
            <a:ext cx="0" cy="381000"/>
          </a:xfrm>
          <a:prstGeom prst="line">
            <a:avLst/>
          </a:prstGeom>
          <a:noFill/>
          <a:ln w="9525">
            <a:solidFill>
              <a:schemeClr val="tx1"/>
            </a:solidFill>
            <a:round/>
            <a:headEnd/>
            <a:tailEnd type="triangle" w="med" len="med"/>
          </a:ln>
        </p:spPr>
        <p:txBody>
          <a:bodyPr/>
          <a:lstStyle/>
          <a:p>
            <a:endParaRPr lang="en-US"/>
          </a:p>
        </p:txBody>
      </p:sp>
      <p:sp>
        <p:nvSpPr>
          <p:cNvPr id="1042" name="Line 17"/>
          <p:cNvSpPr>
            <a:spLocks noChangeShapeType="1"/>
          </p:cNvSpPr>
          <p:nvPr/>
        </p:nvSpPr>
        <p:spPr bwMode="auto">
          <a:xfrm>
            <a:off x="2362200" y="3505200"/>
            <a:ext cx="0" cy="304800"/>
          </a:xfrm>
          <a:prstGeom prst="line">
            <a:avLst/>
          </a:prstGeom>
          <a:noFill/>
          <a:ln w="9525">
            <a:solidFill>
              <a:schemeClr val="tx1"/>
            </a:solidFill>
            <a:round/>
            <a:headEnd/>
            <a:tailEnd type="triangle" w="med" len="med"/>
          </a:ln>
        </p:spPr>
        <p:txBody>
          <a:bodyPr/>
          <a:lstStyle/>
          <a:p>
            <a:endParaRPr lang="en-US"/>
          </a:p>
        </p:txBody>
      </p:sp>
      <p:sp>
        <p:nvSpPr>
          <p:cNvPr id="1043" name="Line 18"/>
          <p:cNvSpPr>
            <a:spLocks noChangeShapeType="1"/>
          </p:cNvSpPr>
          <p:nvPr/>
        </p:nvSpPr>
        <p:spPr bwMode="auto">
          <a:xfrm>
            <a:off x="2362200" y="4495800"/>
            <a:ext cx="0" cy="381000"/>
          </a:xfrm>
          <a:prstGeom prst="line">
            <a:avLst/>
          </a:prstGeom>
          <a:noFill/>
          <a:ln w="9525">
            <a:solidFill>
              <a:schemeClr val="tx1"/>
            </a:solidFill>
            <a:round/>
            <a:headEnd/>
            <a:tailEnd type="triangle" w="med" len="med"/>
          </a:ln>
        </p:spPr>
        <p:txBody>
          <a:bodyPr/>
          <a:lstStyle/>
          <a:p>
            <a:endParaRPr lang="en-US"/>
          </a:p>
        </p:txBody>
      </p:sp>
      <p:sp>
        <p:nvSpPr>
          <p:cNvPr id="1044" name="Line 19"/>
          <p:cNvSpPr>
            <a:spLocks noChangeShapeType="1"/>
          </p:cNvSpPr>
          <p:nvPr/>
        </p:nvSpPr>
        <p:spPr bwMode="auto">
          <a:xfrm>
            <a:off x="2362200" y="5562600"/>
            <a:ext cx="0" cy="381000"/>
          </a:xfrm>
          <a:prstGeom prst="line">
            <a:avLst/>
          </a:prstGeom>
          <a:noFill/>
          <a:ln w="9525">
            <a:solidFill>
              <a:schemeClr val="tx1"/>
            </a:solidFill>
            <a:round/>
            <a:headEnd/>
            <a:tailEnd type="triangle" w="med" len="med"/>
          </a:ln>
        </p:spPr>
        <p:txBody>
          <a:bodyPr/>
          <a:lstStyle/>
          <a:p>
            <a:endParaRPr lang="en-US"/>
          </a:p>
        </p:txBody>
      </p:sp>
      <p:sp>
        <p:nvSpPr>
          <p:cNvPr id="1045" name="Line 20"/>
          <p:cNvSpPr>
            <a:spLocks noChangeShapeType="1"/>
          </p:cNvSpPr>
          <p:nvPr/>
        </p:nvSpPr>
        <p:spPr bwMode="auto">
          <a:xfrm>
            <a:off x="4572000" y="2438400"/>
            <a:ext cx="0" cy="381000"/>
          </a:xfrm>
          <a:prstGeom prst="line">
            <a:avLst/>
          </a:prstGeom>
          <a:noFill/>
          <a:ln w="9525">
            <a:solidFill>
              <a:schemeClr val="tx1"/>
            </a:solidFill>
            <a:round/>
            <a:headEnd/>
            <a:tailEnd type="triangle" w="med" len="med"/>
          </a:ln>
        </p:spPr>
        <p:txBody>
          <a:bodyPr/>
          <a:lstStyle/>
          <a:p>
            <a:endParaRPr lang="en-US"/>
          </a:p>
        </p:txBody>
      </p:sp>
      <p:sp>
        <p:nvSpPr>
          <p:cNvPr id="1046" name="Line 21"/>
          <p:cNvSpPr>
            <a:spLocks noChangeShapeType="1"/>
          </p:cNvSpPr>
          <p:nvPr/>
        </p:nvSpPr>
        <p:spPr bwMode="auto">
          <a:xfrm>
            <a:off x="4572000" y="3505200"/>
            <a:ext cx="0" cy="304800"/>
          </a:xfrm>
          <a:prstGeom prst="line">
            <a:avLst/>
          </a:prstGeom>
          <a:noFill/>
          <a:ln w="9525">
            <a:solidFill>
              <a:schemeClr val="tx1"/>
            </a:solidFill>
            <a:round/>
            <a:headEnd/>
            <a:tailEnd type="triangle" w="med" len="med"/>
          </a:ln>
        </p:spPr>
        <p:txBody>
          <a:bodyPr/>
          <a:lstStyle/>
          <a:p>
            <a:endParaRPr lang="en-US"/>
          </a:p>
        </p:txBody>
      </p:sp>
      <p:sp>
        <p:nvSpPr>
          <p:cNvPr id="1047" name="Line 22"/>
          <p:cNvSpPr>
            <a:spLocks noChangeShapeType="1"/>
          </p:cNvSpPr>
          <p:nvPr/>
        </p:nvSpPr>
        <p:spPr bwMode="auto">
          <a:xfrm>
            <a:off x="4572000" y="4495800"/>
            <a:ext cx="0" cy="381000"/>
          </a:xfrm>
          <a:prstGeom prst="line">
            <a:avLst/>
          </a:prstGeom>
          <a:noFill/>
          <a:ln w="9525">
            <a:solidFill>
              <a:schemeClr val="tx1"/>
            </a:solidFill>
            <a:round/>
            <a:headEnd/>
            <a:tailEnd type="triangle" w="med" len="med"/>
          </a:ln>
        </p:spPr>
        <p:txBody>
          <a:bodyPr/>
          <a:lstStyle/>
          <a:p>
            <a:endParaRPr lang="en-US"/>
          </a:p>
        </p:txBody>
      </p:sp>
      <p:sp>
        <p:nvSpPr>
          <p:cNvPr id="1048" name="Line 23"/>
          <p:cNvSpPr>
            <a:spLocks noChangeShapeType="1"/>
          </p:cNvSpPr>
          <p:nvPr/>
        </p:nvSpPr>
        <p:spPr bwMode="auto">
          <a:xfrm>
            <a:off x="4572000" y="5562600"/>
            <a:ext cx="0" cy="381000"/>
          </a:xfrm>
          <a:prstGeom prst="line">
            <a:avLst/>
          </a:prstGeom>
          <a:noFill/>
          <a:ln w="9525">
            <a:solidFill>
              <a:schemeClr val="tx1"/>
            </a:solidFill>
            <a:round/>
            <a:headEnd/>
            <a:tailEnd type="triangle" w="med" len="med"/>
          </a:ln>
        </p:spPr>
        <p:txBody>
          <a:bodyPr/>
          <a:lstStyle/>
          <a:p>
            <a:endParaRPr lang="en-US"/>
          </a:p>
        </p:txBody>
      </p:sp>
      <p:sp>
        <p:nvSpPr>
          <p:cNvPr id="1049" name="Line 24"/>
          <p:cNvSpPr>
            <a:spLocks noChangeShapeType="1"/>
          </p:cNvSpPr>
          <p:nvPr/>
        </p:nvSpPr>
        <p:spPr bwMode="auto">
          <a:xfrm>
            <a:off x="6934200" y="2438400"/>
            <a:ext cx="0" cy="381000"/>
          </a:xfrm>
          <a:prstGeom prst="line">
            <a:avLst/>
          </a:prstGeom>
          <a:noFill/>
          <a:ln w="9525">
            <a:solidFill>
              <a:schemeClr val="tx1"/>
            </a:solidFill>
            <a:round/>
            <a:headEnd/>
            <a:tailEnd type="triangle" w="med" len="med"/>
          </a:ln>
        </p:spPr>
        <p:txBody>
          <a:bodyPr/>
          <a:lstStyle/>
          <a:p>
            <a:endParaRPr lang="en-US"/>
          </a:p>
        </p:txBody>
      </p:sp>
      <p:sp>
        <p:nvSpPr>
          <p:cNvPr id="1050" name="Line 25"/>
          <p:cNvSpPr>
            <a:spLocks noChangeShapeType="1"/>
          </p:cNvSpPr>
          <p:nvPr/>
        </p:nvSpPr>
        <p:spPr bwMode="auto">
          <a:xfrm>
            <a:off x="6934200" y="3505200"/>
            <a:ext cx="0" cy="381000"/>
          </a:xfrm>
          <a:prstGeom prst="line">
            <a:avLst/>
          </a:prstGeom>
          <a:noFill/>
          <a:ln w="9525">
            <a:solidFill>
              <a:schemeClr val="tx1"/>
            </a:solidFill>
            <a:round/>
            <a:headEnd/>
            <a:tailEnd type="triangle" w="med" len="med"/>
          </a:ln>
        </p:spPr>
        <p:txBody>
          <a:bodyPr/>
          <a:lstStyle/>
          <a:p>
            <a:endParaRPr lang="en-US"/>
          </a:p>
        </p:txBody>
      </p:sp>
      <p:sp>
        <p:nvSpPr>
          <p:cNvPr id="1051" name="Line 26"/>
          <p:cNvSpPr>
            <a:spLocks noChangeShapeType="1"/>
          </p:cNvSpPr>
          <p:nvPr/>
        </p:nvSpPr>
        <p:spPr bwMode="auto">
          <a:xfrm>
            <a:off x="6934200" y="4572000"/>
            <a:ext cx="0" cy="381000"/>
          </a:xfrm>
          <a:prstGeom prst="line">
            <a:avLst/>
          </a:prstGeom>
          <a:noFill/>
          <a:ln w="9525">
            <a:solidFill>
              <a:schemeClr val="tx1"/>
            </a:solidFill>
            <a:round/>
            <a:headEnd/>
            <a:tailEnd type="triangle" w="med" len="med"/>
          </a:ln>
        </p:spPr>
        <p:txBody>
          <a:bodyPr/>
          <a:lstStyle/>
          <a:p>
            <a:endParaRPr lang="en-US"/>
          </a:p>
        </p:txBody>
      </p:sp>
      <p:sp>
        <p:nvSpPr>
          <p:cNvPr id="1052" name="Line 27"/>
          <p:cNvSpPr>
            <a:spLocks noChangeShapeType="1"/>
          </p:cNvSpPr>
          <p:nvPr/>
        </p:nvSpPr>
        <p:spPr bwMode="auto">
          <a:xfrm>
            <a:off x="3048000" y="6324600"/>
            <a:ext cx="457200" cy="0"/>
          </a:xfrm>
          <a:prstGeom prst="line">
            <a:avLst/>
          </a:prstGeom>
          <a:noFill/>
          <a:ln w="9525">
            <a:solidFill>
              <a:schemeClr val="tx1"/>
            </a:solidFill>
            <a:round/>
            <a:headEnd/>
            <a:tailEnd/>
          </a:ln>
        </p:spPr>
        <p:txBody>
          <a:bodyPr/>
          <a:lstStyle/>
          <a:p>
            <a:endParaRPr lang="en-US"/>
          </a:p>
        </p:txBody>
      </p:sp>
      <p:sp>
        <p:nvSpPr>
          <p:cNvPr id="1053" name="Line 28"/>
          <p:cNvSpPr>
            <a:spLocks noChangeShapeType="1"/>
          </p:cNvSpPr>
          <p:nvPr/>
        </p:nvSpPr>
        <p:spPr bwMode="auto">
          <a:xfrm>
            <a:off x="3505200" y="2057400"/>
            <a:ext cx="0" cy="4267200"/>
          </a:xfrm>
          <a:prstGeom prst="line">
            <a:avLst/>
          </a:prstGeom>
          <a:noFill/>
          <a:ln w="9525">
            <a:solidFill>
              <a:schemeClr val="tx1"/>
            </a:solidFill>
            <a:round/>
            <a:headEnd/>
            <a:tailEnd/>
          </a:ln>
        </p:spPr>
        <p:txBody>
          <a:bodyPr/>
          <a:lstStyle/>
          <a:p>
            <a:endParaRPr lang="en-US"/>
          </a:p>
        </p:txBody>
      </p:sp>
      <p:sp>
        <p:nvSpPr>
          <p:cNvPr id="1054" name="Line 29"/>
          <p:cNvSpPr>
            <a:spLocks noChangeShapeType="1"/>
          </p:cNvSpPr>
          <p:nvPr/>
        </p:nvSpPr>
        <p:spPr bwMode="auto">
          <a:xfrm>
            <a:off x="3505200" y="2057400"/>
            <a:ext cx="381000" cy="0"/>
          </a:xfrm>
          <a:prstGeom prst="line">
            <a:avLst/>
          </a:prstGeom>
          <a:noFill/>
          <a:ln w="9525">
            <a:solidFill>
              <a:schemeClr val="tx1"/>
            </a:solidFill>
            <a:round/>
            <a:headEnd/>
            <a:tailEnd type="triangle" w="med" len="med"/>
          </a:ln>
        </p:spPr>
        <p:txBody>
          <a:bodyPr/>
          <a:lstStyle/>
          <a:p>
            <a:endParaRPr lang="en-US"/>
          </a:p>
        </p:txBody>
      </p:sp>
      <p:sp>
        <p:nvSpPr>
          <p:cNvPr id="1055" name="Line 30"/>
          <p:cNvSpPr>
            <a:spLocks noChangeShapeType="1"/>
          </p:cNvSpPr>
          <p:nvPr/>
        </p:nvSpPr>
        <p:spPr bwMode="auto">
          <a:xfrm>
            <a:off x="5334000" y="6324600"/>
            <a:ext cx="457200" cy="0"/>
          </a:xfrm>
          <a:prstGeom prst="line">
            <a:avLst/>
          </a:prstGeom>
          <a:noFill/>
          <a:ln w="9525">
            <a:solidFill>
              <a:schemeClr val="tx1"/>
            </a:solidFill>
            <a:round/>
            <a:headEnd/>
            <a:tailEnd/>
          </a:ln>
        </p:spPr>
        <p:txBody>
          <a:bodyPr/>
          <a:lstStyle/>
          <a:p>
            <a:endParaRPr lang="en-US"/>
          </a:p>
        </p:txBody>
      </p:sp>
      <p:sp>
        <p:nvSpPr>
          <p:cNvPr id="1056" name="Line 31"/>
          <p:cNvSpPr>
            <a:spLocks noChangeShapeType="1"/>
          </p:cNvSpPr>
          <p:nvPr/>
        </p:nvSpPr>
        <p:spPr bwMode="auto">
          <a:xfrm>
            <a:off x="5791200" y="2057400"/>
            <a:ext cx="0" cy="4267200"/>
          </a:xfrm>
          <a:prstGeom prst="line">
            <a:avLst/>
          </a:prstGeom>
          <a:noFill/>
          <a:ln w="9525">
            <a:solidFill>
              <a:schemeClr val="tx1"/>
            </a:solidFill>
            <a:round/>
            <a:headEnd/>
            <a:tailEnd/>
          </a:ln>
        </p:spPr>
        <p:txBody>
          <a:bodyPr/>
          <a:lstStyle/>
          <a:p>
            <a:endParaRPr lang="en-US"/>
          </a:p>
        </p:txBody>
      </p:sp>
      <p:sp>
        <p:nvSpPr>
          <p:cNvPr id="1057" name="Line 32"/>
          <p:cNvSpPr>
            <a:spLocks noChangeShapeType="1"/>
          </p:cNvSpPr>
          <p:nvPr/>
        </p:nvSpPr>
        <p:spPr bwMode="auto">
          <a:xfrm>
            <a:off x="5791200" y="2057400"/>
            <a:ext cx="381000" cy="0"/>
          </a:xfrm>
          <a:prstGeom prst="line">
            <a:avLst/>
          </a:prstGeom>
          <a:noFill/>
          <a:ln w="9525">
            <a:solidFill>
              <a:schemeClr val="tx1"/>
            </a:solidFill>
            <a:round/>
            <a:headEnd/>
            <a:tailEnd type="triangle" w="med" len="med"/>
          </a:ln>
        </p:spPr>
        <p:txBody>
          <a:bodyPr/>
          <a:lstStyle/>
          <a:p>
            <a:endParaRPr lang="en-US"/>
          </a:p>
        </p:txBody>
      </p:sp>
      <p:pic>
        <p:nvPicPr>
          <p:cNvPr id="1058" name="Picture 33" descr="lotsknots"/>
          <p:cNvPicPr>
            <a:picLocks noChangeAspect="1" noChangeArrowheads="1"/>
          </p:cNvPicPr>
          <p:nvPr/>
        </p:nvPicPr>
        <p:blipFill>
          <a:blip r:embed="rId2" cstate="print"/>
          <a:srcRect/>
          <a:stretch>
            <a:fillRect/>
          </a:stretch>
        </p:blipFill>
        <p:spPr bwMode="auto">
          <a:xfrm>
            <a:off x="990600" y="1303338"/>
            <a:ext cx="7239000" cy="296862"/>
          </a:xfrm>
          <a:prstGeom prst="rect">
            <a:avLst/>
          </a:prstGeom>
          <a:noFill/>
          <a:ln w="9525">
            <a:noFill/>
            <a:miter lim="800000"/>
            <a:headEnd/>
            <a:tailEnd/>
          </a:ln>
        </p:spPr>
      </p:pic>
      <p:pic>
        <p:nvPicPr>
          <p:cNvPr id="1059" name="Picture 34" descr="pinewood derby mural"/>
          <p:cNvPicPr>
            <a:picLocks noChangeAspect="1" noChangeArrowheads="1"/>
          </p:cNvPicPr>
          <p:nvPr/>
        </p:nvPicPr>
        <p:blipFill>
          <a:blip r:embed="rId3" cstate="print"/>
          <a:srcRect/>
          <a:stretch>
            <a:fillRect/>
          </a:stretch>
        </p:blipFill>
        <p:spPr bwMode="auto">
          <a:xfrm>
            <a:off x="381000" y="152400"/>
            <a:ext cx="1965325" cy="1017588"/>
          </a:xfrm>
          <a:prstGeom prst="rect">
            <a:avLst/>
          </a:prstGeom>
          <a:noFill/>
          <a:ln w="9525">
            <a:noFill/>
            <a:miter lim="800000"/>
            <a:headEnd/>
            <a:tailEnd/>
          </a:ln>
        </p:spPr>
      </p:pic>
      <p:sp>
        <p:nvSpPr>
          <p:cNvPr id="1060" name="Text Box 35"/>
          <p:cNvSpPr txBox="1">
            <a:spLocks noChangeArrowheads="1"/>
          </p:cNvSpPr>
          <p:nvPr/>
        </p:nvSpPr>
        <p:spPr bwMode="auto">
          <a:xfrm>
            <a:off x="3124200" y="381000"/>
            <a:ext cx="4038600" cy="701675"/>
          </a:xfrm>
          <a:prstGeom prst="rect">
            <a:avLst/>
          </a:prstGeom>
          <a:noFill/>
          <a:ln w="9525">
            <a:noFill/>
            <a:miter lim="800000"/>
            <a:headEnd/>
            <a:tailEnd/>
          </a:ln>
        </p:spPr>
        <p:txBody>
          <a:bodyPr>
            <a:spAutoFit/>
          </a:bodyPr>
          <a:lstStyle/>
          <a:p>
            <a:pPr>
              <a:spcBef>
                <a:spcPct val="50000"/>
              </a:spcBef>
            </a:pPr>
            <a:r>
              <a:rPr lang="en-US" sz="4000" b="1"/>
              <a:t>Process Sequence</a:t>
            </a:r>
          </a:p>
        </p:txBody>
      </p:sp>
      <p:sp>
        <p:nvSpPr>
          <p:cNvPr id="1061" name="Rectangle 37"/>
          <p:cNvSpPr>
            <a:spLocks noChangeArrowheads="1"/>
          </p:cNvSpPr>
          <p:nvPr/>
        </p:nvSpPr>
        <p:spPr bwMode="auto">
          <a:xfrm>
            <a:off x="4038600" y="2805113"/>
            <a:ext cx="9144000" cy="0"/>
          </a:xfrm>
          <a:prstGeom prst="rect">
            <a:avLst/>
          </a:prstGeom>
          <a:noFill/>
          <a:ln w="9525">
            <a:noFill/>
            <a:miter lim="800000"/>
            <a:headEnd/>
            <a:tailEnd/>
          </a:ln>
        </p:spPr>
        <p:txBody>
          <a:bodyPr>
            <a:spAutoFit/>
          </a:bodyPr>
          <a:lstStyle/>
          <a:p>
            <a:endParaRPr lang="en-US"/>
          </a:p>
        </p:txBody>
      </p:sp>
      <p:pic>
        <p:nvPicPr>
          <p:cNvPr id="1062" name="Picture 36"/>
          <p:cNvPicPr>
            <a:picLocks noChangeAspect="1" noChangeArrowheads="1"/>
          </p:cNvPicPr>
          <p:nvPr/>
        </p:nvPicPr>
        <p:blipFill>
          <a:blip r:embed="rId4" cstate="print"/>
          <a:srcRect/>
          <a:stretch>
            <a:fillRect/>
          </a:stretch>
        </p:blipFill>
        <p:spPr bwMode="auto">
          <a:xfrm>
            <a:off x="7924800" y="1905000"/>
            <a:ext cx="912813" cy="1066800"/>
          </a:xfrm>
          <a:prstGeom prst="rect">
            <a:avLst/>
          </a:prstGeom>
          <a:noFill/>
          <a:ln w="9525">
            <a:noFill/>
            <a:miter lim="800000"/>
            <a:headEnd/>
            <a:tailEnd/>
          </a:ln>
        </p:spPr>
      </p:pic>
      <p:sp>
        <p:nvSpPr>
          <p:cNvPr id="1063" name="Rectangle 39"/>
          <p:cNvSpPr>
            <a:spLocks noChangeArrowheads="1"/>
          </p:cNvSpPr>
          <p:nvPr/>
        </p:nvSpPr>
        <p:spPr bwMode="auto">
          <a:xfrm>
            <a:off x="3886200" y="2895600"/>
            <a:ext cx="9144000" cy="0"/>
          </a:xfrm>
          <a:prstGeom prst="rect">
            <a:avLst/>
          </a:prstGeom>
          <a:noFill/>
          <a:ln w="9525">
            <a:noFill/>
            <a:miter lim="800000"/>
            <a:headEnd/>
            <a:tailEnd/>
          </a:ln>
        </p:spPr>
        <p:txBody>
          <a:bodyPr>
            <a:spAutoFit/>
          </a:bodyPr>
          <a:lstStyle/>
          <a:p>
            <a:endParaRPr lang="en-US"/>
          </a:p>
        </p:txBody>
      </p:sp>
      <p:pic>
        <p:nvPicPr>
          <p:cNvPr id="1064" name="Picture 38"/>
          <p:cNvPicPr>
            <a:picLocks noChangeAspect="1" noChangeArrowheads="1"/>
          </p:cNvPicPr>
          <p:nvPr/>
        </p:nvPicPr>
        <p:blipFill>
          <a:blip r:embed="rId5" cstate="print"/>
          <a:srcRect/>
          <a:stretch>
            <a:fillRect/>
          </a:stretch>
        </p:blipFill>
        <p:spPr bwMode="auto">
          <a:xfrm>
            <a:off x="7848600" y="3352800"/>
            <a:ext cx="1041400" cy="1066800"/>
          </a:xfrm>
          <a:prstGeom prst="rect">
            <a:avLst/>
          </a:prstGeom>
          <a:noFill/>
          <a:ln w="9525">
            <a:noFill/>
            <a:miter lim="800000"/>
            <a:headEnd/>
            <a:tailEnd/>
          </a:ln>
        </p:spPr>
      </p:pic>
      <p:sp>
        <p:nvSpPr>
          <p:cNvPr id="1065" name="Rectangle 41"/>
          <p:cNvSpPr>
            <a:spLocks noChangeArrowheads="1"/>
          </p:cNvSpPr>
          <p:nvPr/>
        </p:nvSpPr>
        <p:spPr bwMode="auto">
          <a:xfrm>
            <a:off x="3924300" y="2600325"/>
            <a:ext cx="9144000" cy="0"/>
          </a:xfrm>
          <a:prstGeom prst="rect">
            <a:avLst/>
          </a:prstGeom>
          <a:noFill/>
          <a:ln w="9525">
            <a:noFill/>
            <a:miter lim="800000"/>
            <a:headEnd/>
            <a:tailEnd/>
          </a:ln>
        </p:spPr>
        <p:txBody>
          <a:bodyPr>
            <a:spAutoFit/>
          </a:bodyPr>
          <a:lstStyle/>
          <a:p>
            <a:endParaRPr lang="en-US"/>
          </a:p>
        </p:txBody>
      </p:sp>
      <p:pic>
        <p:nvPicPr>
          <p:cNvPr id="1066" name="Picture 40"/>
          <p:cNvPicPr>
            <a:picLocks noChangeAspect="1" noChangeArrowheads="1"/>
          </p:cNvPicPr>
          <p:nvPr/>
        </p:nvPicPr>
        <p:blipFill>
          <a:blip r:embed="rId6" cstate="print"/>
          <a:srcRect/>
          <a:stretch>
            <a:fillRect/>
          </a:stretch>
        </p:blipFill>
        <p:spPr bwMode="auto">
          <a:xfrm>
            <a:off x="152400" y="2838450"/>
            <a:ext cx="1295400" cy="1657350"/>
          </a:xfrm>
          <a:prstGeom prst="rect">
            <a:avLst/>
          </a:prstGeom>
          <a:noFill/>
          <a:ln w="9525">
            <a:noFill/>
            <a:miter lim="800000"/>
            <a:headEnd/>
            <a:tailEnd/>
          </a:ln>
        </p:spPr>
      </p:pic>
      <p:sp>
        <p:nvSpPr>
          <p:cNvPr id="1067" name="Rectangle 43"/>
          <p:cNvSpPr>
            <a:spLocks noChangeArrowheads="1"/>
          </p:cNvSpPr>
          <p:nvPr/>
        </p:nvSpPr>
        <p:spPr bwMode="auto">
          <a:xfrm>
            <a:off x="3981450" y="3309938"/>
            <a:ext cx="9144000" cy="0"/>
          </a:xfrm>
          <a:prstGeom prst="rect">
            <a:avLst/>
          </a:prstGeom>
          <a:noFill/>
          <a:ln w="9525">
            <a:noFill/>
            <a:miter lim="800000"/>
            <a:headEnd/>
            <a:tailEnd/>
          </a:ln>
        </p:spPr>
        <p:txBody>
          <a:bodyPr>
            <a:spAutoFit/>
          </a:bodyPr>
          <a:lstStyle/>
          <a:p>
            <a:endParaRPr lang="en-US"/>
          </a:p>
        </p:txBody>
      </p:sp>
      <p:pic>
        <p:nvPicPr>
          <p:cNvPr id="1068" name="Picture 42"/>
          <p:cNvPicPr>
            <a:picLocks noChangeAspect="1" noChangeArrowheads="1"/>
          </p:cNvPicPr>
          <p:nvPr/>
        </p:nvPicPr>
        <p:blipFill>
          <a:blip r:embed="rId7" cstate="print"/>
          <a:srcRect/>
          <a:stretch>
            <a:fillRect/>
          </a:stretch>
        </p:blipFill>
        <p:spPr bwMode="auto">
          <a:xfrm>
            <a:off x="0" y="4953000"/>
            <a:ext cx="1485900" cy="533400"/>
          </a:xfrm>
          <a:prstGeom prst="rect">
            <a:avLst/>
          </a:prstGeom>
          <a:noFill/>
          <a:ln w="9525">
            <a:noFill/>
            <a:miter lim="800000"/>
            <a:headEnd/>
            <a:tailEnd/>
          </a:ln>
        </p:spPr>
      </p:pic>
      <p:graphicFrame>
        <p:nvGraphicFramePr>
          <p:cNvPr id="1026" name="Object 0"/>
          <p:cNvGraphicFramePr>
            <a:graphicFrameLocks noChangeAspect="1"/>
          </p:cNvGraphicFramePr>
          <p:nvPr/>
        </p:nvGraphicFramePr>
        <p:xfrm>
          <a:off x="7391400" y="5638800"/>
          <a:ext cx="1600200" cy="1219200"/>
        </p:xfrm>
        <a:graphic>
          <a:graphicData uri="http://schemas.openxmlformats.org/presentationml/2006/ole">
            <mc:AlternateContent xmlns:mc="http://schemas.openxmlformats.org/markup-compatibility/2006">
              <mc:Choice xmlns:v="urn:schemas-microsoft-com:vml" Requires="v">
                <p:oleObj name="Slide" r:id="rId8" imgW="4572000" imgH="3429000" progId="PowerPoint.Slide.8">
                  <p:embed/>
                </p:oleObj>
              </mc:Choice>
              <mc:Fallback>
                <p:oleObj name="Slide" r:id="rId8" imgW="4572000" imgH="3429000" progId="PowerPoint.Slide.8">
                  <p:embed/>
                  <p:pic>
                    <p:nvPicPr>
                      <p:cNvPr id="0" name="Object 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1400" y="5638800"/>
                        <a:ext cx="16002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lotsknots"/>
          <p:cNvPicPr>
            <a:picLocks noChangeAspect="1" noChangeArrowheads="1"/>
          </p:cNvPicPr>
          <p:nvPr/>
        </p:nvPicPr>
        <p:blipFill>
          <a:blip r:embed="rId2" cstate="print"/>
          <a:srcRect/>
          <a:stretch>
            <a:fillRect/>
          </a:stretch>
        </p:blipFill>
        <p:spPr bwMode="auto">
          <a:xfrm>
            <a:off x="990600" y="1303338"/>
            <a:ext cx="7239000" cy="296862"/>
          </a:xfrm>
          <a:prstGeom prst="rect">
            <a:avLst/>
          </a:prstGeom>
          <a:noFill/>
          <a:ln w="9525">
            <a:noFill/>
            <a:miter lim="800000"/>
            <a:headEnd/>
            <a:tailEnd/>
          </a:ln>
        </p:spPr>
      </p:pic>
      <p:pic>
        <p:nvPicPr>
          <p:cNvPr id="20483" name="Picture 3" descr="pinewood derby mural"/>
          <p:cNvPicPr>
            <a:picLocks noChangeAspect="1" noChangeArrowheads="1"/>
          </p:cNvPicPr>
          <p:nvPr/>
        </p:nvPicPr>
        <p:blipFill>
          <a:blip r:embed="rId3" cstate="print"/>
          <a:srcRect/>
          <a:stretch>
            <a:fillRect/>
          </a:stretch>
        </p:blipFill>
        <p:spPr bwMode="auto">
          <a:xfrm>
            <a:off x="381000" y="152400"/>
            <a:ext cx="1965325" cy="1017588"/>
          </a:xfrm>
          <a:prstGeom prst="rect">
            <a:avLst/>
          </a:prstGeom>
          <a:noFill/>
          <a:ln w="9525">
            <a:noFill/>
            <a:miter lim="800000"/>
            <a:headEnd/>
            <a:tailEnd/>
          </a:ln>
        </p:spPr>
      </p:pic>
      <p:sp>
        <p:nvSpPr>
          <p:cNvPr id="20484" name="Text Box 4"/>
          <p:cNvSpPr txBox="1">
            <a:spLocks noChangeArrowheads="1"/>
          </p:cNvSpPr>
          <p:nvPr/>
        </p:nvSpPr>
        <p:spPr bwMode="auto">
          <a:xfrm>
            <a:off x="3124200" y="381000"/>
            <a:ext cx="4419600" cy="641350"/>
          </a:xfrm>
          <a:prstGeom prst="rect">
            <a:avLst/>
          </a:prstGeom>
          <a:noFill/>
          <a:ln w="9525">
            <a:noFill/>
            <a:miter lim="800000"/>
            <a:headEnd/>
            <a:tailEnd/>
          </a:ln>
        </p:spPr>
        <p:txBody>
          <a:bodyPr>
            <a:spAutoFit/>
          </a:bodyPr>
          <a:lstStyle/>
          <a:p>
            <a:pPr>
              <a:spcBef>
                <a:spcPct val="50000"/>
              </a:spcBef>
            </a:pPr>
            <a:r>
              <a:rPr lang="en-US" sz="3600" b="1"/>
              <a:t>Safeguard Your Car</a:t>
            </a:r>
          </a:p>
        </p:txBody>
      </p:sp>
      <p:sp>
        <p:nvSpPr>
          <p:cNvPr id="20485" name="Rectangle 6"/>
          <p:cNvSpPr>
            <a:spLocks noChangeArrowheads="1"/>
          </p:cNvSpPr>
          <p:nvPr/>
        </p:nvSpPr>
        <p:spPr bwMode="auto">
          <a:xfrm>
            <a:off x="3695700" y="2705100"/>
            <a:ext cx="9144000" cy="0"/>
          </a:xfrm>
          <a:prstGeom prst="rect">
            <a:avLst/>
          </a:prstGeom>
          <a:noFill/>
          <a:ln w="9525">
            <a:noFill/>
            <a:miter lim="800000"/>
            <a:headEnd/>
            <a:tailEnd/>
          </a:ln>
        </p:spPr>
        <p:txBody>
          <a:bodyPr>
            <a:spAutoFit/>
          </a:bodyPr>
          <a:lstStyle/>
          <a:p>
            <a:endParaRPr lang="en-US"/>
          </a:p>
        </p:txBody>
      </p:sp>
      <p:pic>
        <p:nvPicPr>
          <p:cNvPr id="20486" name="Picture 5"/>
          <p:cNvPicPr>
            <a:picLocks noChangeAspect="1" noChangeArrowheads="1"/>
          </p:cNvPicPr>
          <p:nvPr/>
        </p:nvPicPr>
        <p:blipFill>
          <a:blip r:embed="rId4" cstate="print"/>
          <a:srcRect/>
          <a:stretch>
            <a:fillRect/>
          </a:stretch>
        </p:blipFill>
        <p:spPr bwMode="auto">
          <a:xfrm>
            <a:off x="3124200" y="1774825"/>
            <a:ext cx="3200400" cy="2644775"/>
          </a:xfrm>
          <a:prstGeom prst="rect">
            <a:avLst/>
          </a:prstGeom>
          <a:noFill/>
          <a:ln w="9525">
            <a:noFill/>
            <a:miter lim="800000"/>
            <a:headEnd/>
            <a:tailEnd/>
          </a:ln>
        </p:spPr>
      </p:pic>
      <p:pic>
        <p:nvPicPr>
          <p:cNvPr id="20487" name="Picture 7"/>
          <p:cNvPicPr>
            <a:picLocks noChangeAspect="1" noChangeArrowheads="1"/>
          </p:cNvPicPr>
          <p:nvPr/>
        </p:nvPicPr>
        <p:blipFill>
          <a:blip r:embed="rId5" cstate="print"/>
          <a:srcRect/>
          <a:stretch>
            <a:fillRect/>
          </a:stretch>
        </p:blipFill>
        <p:spPr bwMode="auto">
          <a:xfrm>
            <a:off x="381000" y="3657600"/>
            <a:ext cx="2579688" cy="2924175"/>
          </a:xfrm>
          <a:prstGeom prst="rect">
            <a:avLst/>
          </a:prstGeom>
          <a:noFill/>
          <a:ln w="9525">
            <a:noFill/>
            <a:miter lim="800000"/>
            <a:headEnd/>
            <a:tailEnd/>
          </a:ln>
        </p:spPr>
      </p:pic>
      <p:pic>
        <p:nvPicPr>
          <p:cNvPr id="20488" name="Picture 9"/>
          <p:cNvPicPr>
            <a:picLocks noChangeAspect="1" noChangeArrowheads="1"/>
          </p:cNvPicPr>
          <p:nvPr/>
        </p:nvPicPr>
        <p:blipFill>
          <a:blip r:embed="rId6" cstate="print"/>
          <a:srcRect/>
          <a:stretch>
            <a:fillRect/>
          </a:stretch>
        </p:blipFill>
        <p:spPr bwMode="auto">
          <a:xfrm>
            <a:off x="6172200" y="3968750"/>
            <a:ext cx="2667000" cy="2651125"/>
          </a:xfrm>
          <a:prstGeom prst="rect">
            <a:avLst/>
          </a:prstGeom>
          <a:noFill/>
          <a:ln w="9525">
            <a:noFill/>
            <a:miter lim="800000"/>
            <a:headEnd/>
            <a:tailEnd/>
          </a:ln>
        </p:spPr>
      </p:pic>
    </p:spTree>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295400" y="2120900"/>
            <a:ext cx="6096000" cy="4370427"/>
          </a:xfrm>
          <a:prstGeom prst="rect">
            <a:avLst/>
          </a:prstGeom>
          <a:noFill/>
          <a:ln w="9525">
            <a:noFill/>
            <a:miter lim="800000"/>
            <a:headEnd/>
            <a:tailEnd/>
          </a:ln>
        </p:spPr>
        <p:txBody>
          <a:bodyPr>
            <a:spAutoFit/>
          </a:bodyPr>
          <a:lstStyle/>
          <a:p>
            <a:pPr>
              <a:spcBef>
                <a:spcPct val="50000"/>
              </a:spcBef>
            </a:pPr>
            <a:r>
              <a:rPr lang="en-US" sz="2800" dirty="0"/>
              <a:t>Racers will be divided into LION, TIGER, WOLF, BEAR, WEBELOS, and ARROW OF LIGHT divisions. Three finalists will be determine in each division. There will be judging for 10 additional awards in the categories </a:t>
            </a:r>
            <a:r>
              <a:rPr lang="en-US" sz="2800" dirty="0">
                <a:solidFill>
                  <a:schemeClr val="accent2"/>
                </a:solidFill>
              </a:rPr>
              <a:t>MOST UNIQUE, MOST ORIGINAL</a:t>
            </a:r>
            <a:r>
              <a:rPr lang="en-US" sz="2800" dirty="0"/>
              <a:t>, and </a:t>
            </a:r>
            <a:r>
              <a:rPr lang="en-US" sz="2800" dirty="0">
                <a:solidFill>
                  <a:schemeClr val="accent2"/>
                </a:solidFill>
              </a:rPr>
              <a:t>BEST LOOKING </a:t>
            </a:r>
            <a:r>
              <a:rPr lang="en-US" sz="2800" dirty="0"/>
              <a:t>ETC.</a:t>
            </a:r>
          </a:p>
          <a:p>
            <a:pPr algn="ctr">
              <a:spcBef>
                <a:spcPct val="50000"/>
              </a:spcBef>
            </a:pPr>
            <a:r>
              <a:rPr lang="en-US" sz="3600" b="1" dirty="0">
                <a:solidFill>
                  <a:srgbClr val="CC6600"/>
                </a:solidFill>
              </a:rPr>
              <a:t>You must be present to race!</a:t>
            </a:r>
            <a:endParaRPr lang="en-US" sz="3600" dirty="0"/>
          </a:p>
        </p:txBody>
      </p:sp>
      <p:pic>
        <p:nvPicPr>
          <p:cNvPr id="21507" name="Picture 3" descr="lotsknots"/>
          <p:cNvPicPr>
            <a:picLocks noChangeAspect="1" noChangeArrowheads="1"/>
          </p:cNvPicPr>
          <p:nvPr/>
        </p:nvPicPr>
        <p:blipFill>
          <a:blip r:embed="rId2" cstate="print"/>
          <a:srcRect/>
          <a:stretch>
            <a:fillRect/>
          </a:stretch>
        </p:blipFill>
        <p:spPr bwMode="auto">
          <a:xfrm>
            <a:off x="990600" y="1303338"/>
            <a:ext cx="7239000" cy="296862"/>
          </a:xfrm>
          <a:prstGeom prst="rect">
            <a:avLst/>
          </a:prstGeom>
          <a:noFill/>
          <a:ln w="9525">
            <a:noFill/>
            <a:miter lim="800000"/>
            <a:headEnd/>
            <a:tailEnd/>
          </a:ln>
        </p:spPr>
      </p:pic>
      <p:pic>
        <p:nvPicPr>
          <p:cNvPr id="21508" name="Picture 4" descr="pinewood derby mural"/>
          <p:cNvPicPr>
            <a:picLocks noChangeAspect="1" noChangeArrowheads="1"/>
          </p:cNvPicPr>
          <p:nvPr/>
        </p:nvPicPr>
        <p:blipFill>
          <a:blip r:embed="rId3" cstate="print"/>
          <a:srcRect/>
          <a:stretch>
            <a:fillRect/>
          </a:stretch>
        </p:blipFill>
        <p:spPr bwMode="auto">
          <a:xfrm>
            <a:off x="381000" y="152400"/>
            <a:ext cx="1965325" cy="1017588"/>
          </a:xfrm>
          <a:prstGeom prst="rect">
            <a:avLst/>
          </a:prstGeom>
          <a:noFill/>
          <a:ln w="9525">
            <a:noFill/>
            <a:miter lim="800000"/>
            <a:headEnd/>
            <a:tailEnd/>
          </a:ln>
        </p:spPr>
      </p:pic>
      <p:pic>
        <p:nvPicPr>
          <p:cNvPr id="21509" name="Picture 5"/>
          <p:cNvPicPr>
            <a:picLocks noChangeAspect="1" noChangeArrowheads="1"/>
          </p:cNvPicPr>
          <p:nvPr/>
        </p:nvPicPr>
        <p:blipFill>
          <a:blip r:embed="rId4" cstate="print"/>
          <a:srcRect/>
          <a:stretch>
            <a:fillRect/>
          </a:stretch>
        </p:blipFill>
        <p:spPr bwMode="auto">
          <a:xfrm>
            <a:off x="7391400" y="1828800"/>
            <a:ext cx="1590675" cy="2971800"/>
          </a:xfrm>
          <a:prstGeom prst="rect">
            <a:avLst/>
          </a:prstGeom>
          <a:noFill/>
          <a:ln w="9525">
            <a:noFill/>
            <a:miter lim="800000"/>
            <a:headEnd/>
            <a:tailEnd/>
          </a:ln>
        </p:spPr>
      </p:pic>
      <p:grpSp>
        <p:nvGrpSpPr>
          <p:cNvPr id="21510" name="Group 9"/>
          <p:cNvGrpSpPr>
            <a:grpSpLocks/>
          </p:cNvGrpSpPr>
          <p:nvPr/>
        </p:nvGrpSpPr>
        <p:grpSpPr bwMode="auto">
          <a:xfrm>
            <a:off x="3554413" y="2879725"/>
            <a:ext cx="2036762" cy="1098550"/>
            <a:chOff x="0" y="0"/>
            <a:chExt cx="1283" cy="692"/>
          </a:xfrm>
        </p:grpSpPr>
        <p:sp>
          <p:nvSpPr>
            <p:cNvPr id="21516" name="Rectangle 6"/>
            <p:cNvSpPr>
              <a:spLocks noChangeArrowheads="1"/>
            </p:cNvSpPr>
            <p:nvPr/>
          </p:nvSpPr>
          <p:spPr bwMode="auto">
            <a:xfrm>
              <a:off x="0" y="0"/>
              <a:ext cx="0" cy="0"/>
            </a:xfrm>
            <a:prstGeom prst="rect">
              <a:avLst/>
            </a:prstGeom>
            <a:noFill/>
            <a:ln w="9525">
              <a:noFill/>
              <a:miter lim="800000"/>
              <a:headEnd/>
              <a:tailEnd/>
            </a:ln>
          </p:spPr>
          <p:txBody>
            <a:bodyPr>
              <a:spAutoFit/>
            </a:bodyPr>
            <a:lstStyle/>
            <a:p>
              <a:endParaRPr lang="en-US"/>
            </a:p>
          </p:txBody>
        </p:sp>
        <p:sp>
          <p:nvSpPr>
            <p:cNvPr id="21517" name="Rectangle 7"/>
            <p:cNvSpPr>
              <a:spLocks noChangeArrowheads="1"/>
            </p:cNvSpPr>
            <p:nvPr/>
          </p:nvSpPr>
          <p:spPr bwMode="auto">
            <a:xfrm>
              <a:off x="0" y="0"/>
              <a:ext cx="1283" cy="692"/>
            </a:xfrm>
            <a:prstGeom prst="rect">
              <a:avLst/>
            </a:prstGeom>
            <a:noFill/>
            <a:ln w="9525">
              <a:noFill/>
              <a:miter lim="800000"/>
              <a:headEnd/>
              <a:tailEnd/>
            </a:ln>
          </p:spPr>
          <p:txBody>
            <a:bodyPr anchor="ctr"/>
            <a:lstStyle/>
            <a:p>
              <a:r>
                <a:rPr lang="en-US"/>
                <a:t>  </a:t>
              </a:r>
              <a:r>
                <a:rPr lang="en-US" sz="6600"/>
                <a:t> </a:t>
              </a:r>
              <a:r>
                <a:rPr lang="en-US"/>
                <a:t>                 </a:t>
              </a:r>
            </a:p>
          </p:txBody>
        </p:sp>
      </p:grpSp>
      <p:pic>
        <p:nvPicPr>
          <p:cNvPr id="21511" name="Picture 8" descr="patch1"/>
          <p:cNvPicPr>
            <a:picLocks noChangeAspect="1" noChangeArrowheads="1"/>
          </p:cNvPicPr>
          <p:nvPr/>
        </p:nvPicPr>
        <p:blipFill>
          <a:blip r:embed="rId5" cstate="print"/>
          <a:srcRect/>
          <a:stretch>
            <a:fillRect/>
          </a:stretch>
        </p:blipFill>
        <p:spPr bwMode="auto">
          <a:xfrm>
            <a:off x="6964363" y="152400"/>
            <a:ext cx="1493837" cy="1108075"/>
          </a:xfrm>
          <a:prstGeom prst="rect">
            <a:avLst/>
          </a:prstGeom>
          <a:noFill/>
          <a:ln w="9525">
            <a:noFill/>
            <a:miter lim="800000"/>
            <a:headEnd/>
            <a:tailEnd/>
          </a:ln>
        </p:spPr>
      </p:pic>
      <p:sp>
        <p:nvSpPr>
          <p:cNvPr id="21512" name="Rectangle 10"/>
          <p:cNvSpPr>
            <a:spLocks noChangeArrowheads="1"/>
          </p:cNvSpPr>
          <p:nvPr/>
        </p:nvSpPr>
        <p:spPr bwMode="auto">
          <a:xfrm>
            <a:off x="4086225" y="2085975"/>
            <a:ext cx="6911975" cy="0"/>
          </a:xfrm>
          <a:prstGeom prst="rect">
            <a:avLst/>
          </a:prstGeom>
          <a:noFill/>
          <a:ln w="9525">
            <a:noFill/>
            <a:miter lim="800000"/>
            <a:headEnd/>
            <a:tailEnd/>
          </a:ln>
        </p:spPr>
        <p:txBody>
          <a:bodyPr>
            <a:spAutoFit/>
          </a:bodyPr>
          <a:lstStyle/>
          <a:p>
            <a:endParaRPr lang="en-US"/>
          </a:p>
        </p:txBody>
      </p:sp>
      <p:pic>
        <p:nvPicPr>
          <p:cNvPr id="21513" name="Picture 11" descr="participant_ribbon"/>
          <p:cNvPicPr>
            <a:picLocks noChangeAspect="1" noChangeArrowheads="1"/>
          </p:cNvPicPr>
          <p:nvPr/>
        </p:nvPicPr>
        <p:blipFill>
          <a:blip r:embed="rId6" cstate="print"/>
          <a:srcRect/>
          <a:stretch>
            <a:fillRect/>
          </a:stretch>
        </p:blipFill>
        <p:spPr bwMode="auto">
          <a:xfrm>
            <a:off x="228600" y="2133600"/>
            <a:ext cx="971550" cy="2686050"/>
          </a:xfrm>
          <a:prstGeom prst="rect">
            <a:avLst/>
          </a:prstGeom>
          <a:noFill/>
          <a:ln w="9525">
            <a:noFill/>
            <a:miter lim="800000"/>
            <a:headEnd/>
            <a:tailEnd/>
          </a:ln>
        </p:spPr>
      </p:pic>
      <p:sp>
        <p:nvSpPr>
          <p:cNvPr id="21514" name="Rectangle 12"/>
          <p:cNvSpPr>
            <a:spLocks noChangeArrowheads="1"/>
          </p:cNvSpPr>
          <p:nvPr/>
        </p:nvSpPr>
        <p:spPr bwMode="auto">
          <a:xfrm>
            <a:off x="6067425" y="2085975"/>
            <a:ext cx="5180013" cy="0"/>
          </a:xfrm>
          <a:prstGeom prst="rect">
            <a:avLst/>
          </a:prstGeom>
          <a:noFill/>
          <a:ln w="9525">
            <a:noFill/>
            <a:miter lim="800000"/>
            <a:headEnd/>
            <a:tailEnd/>
          </a:ln>
        </p:spPr>
        <p:txBody>
          <a:bodyPr>
            <a:spAutoFit/>
          </a:bodyPr>
          <a:lstStyle/>
          <a:p>
            <a:endParaRPr lang="en-US"/>
          </a:p>
        </p:txBody>
      </p:sp>
      <p:sp>
        <p:nvSpPr>
          <p:cNvPr id="21515" name="Text Box 13"/>
          <p:cNvSpPr txBox="1">
            <a:spLocks noChangeArrowheads="1"/>
          </p:cNvSpPr>
          <p:nvPr/>
        </p:nvSpPr>
        <p:spPr bwMode="auto">
          <a:xfrm>
            <a:off x="3581400" y="381000"/>
            <a:ext cx="2438400" cy="701675"/>
          </a:xfrm>
          <a:prstGeom prst="rect">
            <a:avLst/>
          </a:prstGeom>
          <a:noFill/>
          <a:ln w="9525">
            <a:noFill/>
            <a:miter lim="800000"/>
            <a:headEnd/>
            <a:tailEnd/>
          </a:ln>
        </p:spPr>
        <p:txBody>
          <a:bodyPr>
            <a:spAutoFit/>
          </a:bodyPr>
          <a:lstStyle/>
          <a:p>
            <a:pPr>
              <a:spcBef>
                <a:spcPct val="50000"/>
              </a:spcBef>
            </a:pPr>
            <a:r>
              <a:rPr lang="en-US" sz="4000" b="1"/>
              <a:t>Awards</a:t>
            </a:r>
          </a:p>
        </p:txBody>
      </p:sp>
    </p:spTree>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28600" y="1752600"/>
            <a:ext cx="8763000" cy="5149850"/>
          </a:xfrm>
          <a:prstGeom prst="rect">
            <a:avLst/>
          </a:prstGeom>
          <a:noFill/>
          <a:ln w="9525">
            <a:noFill/>
            <a:miter lim="800000"/>
            <a:headEnd/>
            <a:tailEnd/>
          </a:ln>
        </p:spPr>
        <p:txBody>
          <a:bodyPr>
            <a:spAutoFit/>
          </a:bodyPr>
          <a:lstStyle/>
          <a:p>
            <a:pPr algn="ctr" eaLnBrk="0" hangingPunct="0"/>
            <a:r>
              <a:rPr lang="en-US" sz="2800" b="1" u="sng"/>
              <a:t>"I wanted to devise a wholesome, constructive activity that would foster a closer father-son relationship and promote craftsmanship and good sportsmanship through competition."</a:t>
            </a:r>
            <a:br>
              <a:rPr lang="en-US" sz="2800" u="sng"/>
            </a:br>
            <a:br>
              <a:rPr lang="en-US" u="sng"/>
            </a:br>
            <a:r>
              <a:rPr lang="en-US" u="sng"/>
              <a:t>  </a:t>
            </a:r>
            <a:br>
              <a:rPr lang="en-US" u="sng"/>
            </a:br>
            <a:endParaRPr lang="en-US" u="sng"/>
          </a:p>
          <a:p>
            <a:pPr algn="ctr" eaLnBrk="0" hangingPunct="0"/>
            <a:endParaRPr lang="en-US" u="sng"/>
          </a:p>
          <a:p>
            <a:pPr algn="ctr" eaLnBrk="0" hangingPunct="0"/>
            <a:endParaRPr lang="en-US" sz="2000" u="sng"/>
          </a:p>
          <a:p>
            <a:pPr algn="ctr" eaLnBrk="0" hangingPunct="0"/>
            <a:endParaRPr lang="en-US" sz="2000" u="sng"/>
          </a:p>
          <a:p>
            <a:pPr algn="ctr" eaLnBrk="0" hangingPunct="0"/>
            <a:r>
              <a:rPr lang="en-US" sz="2000" u="sng"/>
              <a:t>Don Murphy, </a:t>
            </a:r>
            <a:br>
              <a:rPr lang="en-US" sz="2000" u="sng"/>
            </a:br>
            <a:r>
              <a:rPr lang="en-US" sz="2000" u="sng"/>
              <a:t>Founder of the Pinewood Derby in 1953</a:t>
            </a:r>
            <a:br>
              <a:rPr lang="en-US" sz="2000" u="sng"/>
            </a:br>
            <a:r>
              <a:rPr lang="en-US" sz="2000" u="sng"/>
              <a:t>Manhattan Beach, CA Cub Scout Pack 280C</a:t>
            </a:r>
            <a:br>
              <a:rPr lang="en-US" u="sng"/>
            </a:br>
            <a:endParaRPr lang="en-US" u="sng"/>
          </a:p>
        </p:txBody>
      </p:sp>
      <p:pic>
        <p:nvPicPr>
          <p:cNvPr id="5123" name="Picture 3" descr="lotsknots"/>
          <p:cNvPicPr>
            <a:picLocks noChangeAspect="1" noChangeArrowheads="1"/>
          </p:cNvPicPr>
          <p:nvPr/>
        </p:nvPicPr>
        <p:blipFill>
          <a:blip r:embed="rId2" cstate="print"/>
          <a:srcRect/>
          <a:stretch>
            <a:fillRect/>
          </a:stretch>
        </p:blipFill>
        <p:spPr bwMode="auto">
          <a:xfrm>
            <a:off x="990600" y="1303338"/>
            <a:ext cx="7239000" cy="296862"/>
          </a:xfrm>
          <a:prstGeom prst="rect">
            <a:avLst/>
          </a:prstGeom>
          <a:noFill/>
          <a:ln w="9525">
            <a:noFill/>
            <a:miter lim="800000"/>
            <a:headEnd/>
            <a:tailEnd/>
          </a:ln>
        </p:spPr>
      </p:pic>
      <p:pic>
        <p:nvPicPr>
          <p:cNvPr id="5124" name="Picture 4" descr="pinewood derby mural"/>
          <p:cNvPicPr>
            <a:picLocks noChangeAspect="1" noChangeArrowheads="1"/>
          </p:cNvPicPr>
          <p:nvPr/>
        </p:nvPicPr>
        <p:blipFill>
          <a:blip r:embed="rId3" cstate="print"/>
          <a:srcRect/>
          <a:stretch>
            <a:fillRect/>
          </a:stretch>
        </p:blipFill>
        <p:spPr bwMode="auto">
          <a:xfrm>
            <a:off x="381000" y="152400"/>
            <a:ext cx="1965325" cy="1017588"/>
          </a:xfrm>
          <a:prstGeom prst="rect">
            <a:avLst/>
          </a:prstGeom>
          <a:noFill/>
          <a:ln w="9525">
            <a:noFill/>
            <a:miter lim="800000"/>
            <a:headEnd/>
            <a:tailEnd/>
          </a:ln>
        </p:spPr>
      </p:pic>
      <p:sp>
        <p:nvSpPr>
          <p:cNvPr id="5125" name="Text Box 5"/>
          <p:cNvSpPr txBox="1">
            <a:spLocks noChangeArrowheads="1"/>
          </p:cNvSpPr>
          <p:nvPr/>
        </p:nvSpPr>
        <p:spPr bwMode="auto">
          <a:xfrm>
            <a:off x="3962400" y="304800"/>
            <a:ext cx="2667000" cy="823913"/>
          </a:xfrm>
          <a:prstGeom prst="rect">
            <a:avLst/>
          </a:prstGeom>
          <a:noFill/>
          <a:ln w="9525">
            <a:noFill/>
            <a:miter lim="800000"/>
            <a:headEnd/>
            <a:tailEnd/>
          </a:ln>
        </p:spPr>
        <p:txBody>
          <a:bodyPr>
            <a:spAutoFit/>
          </a:bodyPr>
          <a:lstStyle/>
          <a:p>
            <a:pPr>
              <a:spcBef>
                <a:spcPct val="50000"/>
              </a:spcBef>
            </a:pPr>
            <a:r>
              <a:rPr lang="en-US" sz="4800">
                <a:latin typeface="Comic Sans MS" pitchFamily="66" charset="0"/>
              </a:rPr>
              <a:t>History</a:t>
            </a:r>
          </a:p>
        </p:txBody>
      </p:sp>
      <p:pic>
        <p:nvPicPr>
          <p:cNvPr id="5126" name="Picture 9"/>
          <p:cNvPicPr>
            <a:picLocks noChangeAspect="1" noChangeArrowheads="1"/>
          </p:cNvPicPr>
          <p:nvPr/>
        </p:nvPicPr>
        <p:blipFill>
          <a:blip r:embed="rId4" cstate="print"/>
          <a:srcRect/>
          <a:stretch>
            <a:fillRect/>
          </a:stretch>
        </p:blipFill>
        <p:spPr bwMode="auto">
          <a:xfrm>
            <a:off x="3352800" y="3586163"/>
            <a:ext cx="2533650" cy="1900237"/>
          </a:xfrm>
          <a:prstGeom prst="rect">
            <a:avLst/>
          </a:prstGeom>
          <a:noFill/>
          <a:ln w="9525">
            <a:noFill/>
            <a:miter lim="800000"/>
            <a:headEnd/>
            <a:tailEnd/>
          </a:ln>
        </p:spPr>
      </p:pic>
    </p:spTree>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tools">
            <a:hlinkClick r:id="rId2"/>
          </p:cNvPr>
          <p:cNvPicPr>
            <a:picLocks noChangeAspect="1" noChangeArrowheads="1"/>
          </p:cNvPicPr>
          <p:nvPr/>
        </p:nvPicPr>
        <p:blipFill>
          <a:blip r:embed="rId3" cstate="print"/>
          <a:srcRect/>
          <a:stretch>
            <a:fillRect/>
          </a:stretch>
        </p:blipFill>
        <p:spPr bwMode="auto">
          <a:xfrm>
            <a:off x="1219200" y="1905000"/>
            <a:ext cx="3863975" cy="2268538"/>
          </a:xfrm>
          <a:prstGeom prst="rect">
            <a:avLst/>
          </a:prstGeom>
          <a:noFill/>
          <a:ln w="9525">
            <a:noFill/>
            <a:miter lim="800000"/>
            <a:headEnd/>
            <a:tailEnd/>
          </a:ln>
        </p:spPr>
      </p:pic>
      <p:pic>
        <p:nvPicPr>
          <p:cNvPr id="22531" name="Picture 4" descr="lotsknots"/>
          <p:cNvPicPr>
            <a:picLocks noChangeAspect="1" noChangeArrowheads="1"/>
          </p:cNvPicPr>
          <p:nvPr/>
        </p:nvPicPr>
        <p:blipFill>
          <a:blip r:embed="rId4" cstate="print"/>
          <a:srcRect/>
          <a:stretch>
            <a:fillRect/>
          </a:stretch>
        </p:blipFill>
        <p:spPr bwMode="auto">
          <a:xfrm>
            <a:off x="990600" y="1303338"/>
            <a:ext cx="7239000" cy="296862"/>
          </a:xfrm>
          <a:prstGeom prst="rect">
            <a:avLst/>
          </a:prstGeom>
          <a:noFill/>
          <a:ln w="9525">
            <a:noFill/>
            <a:miter lim="800000"/>
            <a:headEnd/>
            <a:tailEnd/>
          </a:ln>
        </p:spPr>
      </p:pic>
      <p:pic>
        <p:nvPicPr>
          <p:cNvPr id="22532" name="Picture 5" descr="pinewood derby mural"/>
          <p:cNvPicPr>
            <a:picLocks noChangeAspect="1" noChangeArrowheads="1"/>
          </p:cNvPicPr>
          <p:nvPr/>
        </p:nvPicPr>
        <p:blipFill>
          <a:blip r:embed="rId5" cstate="print"/>
          <a:srcRect/>
          <a:stretch>
            <a:fillRect/>
          </a:stretch>
        </p:blipFill>
        <p:spPr bwMode="auto">
          <a:xfrm>
            <a:off x="381000" y="152400"/>
            <a:ext cx="1965325" cy="1017588"/>
          </a:xfrm>
          <a:prstGeom prst="rect">
            <a:avLst/>
          </a:prstGeom>
          <a:noFill/>
          <a:ln w="9525">
            <a:noFill/>
            <a:miter lim="800000"/>
            <a:headEnd/>
            <a:tailEnd/>
          </a:ln>
        </p:spPr>
      </p:pic>
      <p:sp>
        <p:nvSpPr>
          <p:cNvPr id="22533" name="Text Box 6"/>
          <p:cNvSpPr txBox="1">
            <a:spLocks noChangeArrowheads="1"/>
          </p:cNvSpPr>
          <p:nvPr/>
        </p:nvSpPr>
        <p:spPr bwMode="auto">
          <a:xfrm>
            <a:off x="3657600" y="381000"/>
            <a:ext cx="3124200" cy="701675"/>
          </a:xfrm>
          <a:prstGeom prst="rect">
            <a:avLst/>
          </a:prstGeom>
          <a:noFill/>
          <a:ln w="9525">
            <a:noFill/>
            <a:miter lim="800000"/>
            <a:headEnd/>
            <a:tailEnd/>
          </a:ln>
        </p:spPr>
        <p:txBody>
          <a:bodyPr>
            <a:spAutoFit/>
          </a:bodyPr>
          <a:lstStyle/>
          <a:p>
            <a:pPr>
              <a:spcBef>
                <a:spcPct val="50000"/>
              </a:spcBef>
            </a:pPr>
            <a:r>
              <a:rPr lang="en-US" sz="4000" b="1"/>
              <a:t>Workshops</a:t>
            </a:r>
          </a:p>
        </p:txBody>
      </p:sp>
      <p:sp>
        <p:nvSpPr>
          <p:cNvPr id="22534" name="Text Box 7"/>
          <p:cNvSpPr txBox="1">
            <a:spLocks noChangeArrowheads="1"/>
          </p:cNvSpPr>
          <p:nvPr/>
        </p:nvSpPr>
        <p:spPr bwMode="auto">
          <a:xfrm>
            <a:off x="932213" y="4572000"/>
            <a:ext cx="7467600" cy="1569660"/>
          </a:xfrm>
          <a:prstGeom prst="rect">
            <a:avLst/>
          </a:prstGeom>
          <a:noFill/>
          <a:ln w="9525">
            <a:noFill/>
            <a:miter lim="800000"/>
            <a:headEnd/>
            <a:tailEnd/>
          </a:ln>
        </p:spPr>
        <p:txBody>
          <a:bodyPr>
            <a:spAutoFit/>
          </a:bodyPr>
          <a:lstStyle/>
          <a:p>
            <a:pPr>
              <a:spcBef>
                <a:spcPct val="50000"/>
              </a:spcBef>
            </a:pPr>
            <a:r>
              <a:rPr lang="en-US" b="1" dirty="0"/>
              <a:t>Pack provides basic &amp; power tools, as well as some spray paints during the workshop. Derby kits will be available for purchase during the workshop. See website or emails for Derby Workshop date &amp; timings</a:t>
            </a:r>
          </a:p>
        </p:txBody>
      </p:sp>
      <p:pic>
        <p:nvPicPr>
          <p:cNvPr id="22535" name="Picture 9" descr="diy">
            <a:hlinkClick r:id="rId6"/>
          </p:cNvPr>
          <p:cNvPicPr>
            <a:picLocks noChangeAspect="1" noChangeArrowheads="1"/>
          </p:cNvPicPr>
          <p:nvPr/>
        </p:nvPicPr>
        <p:blipFill>
          <a:blip r:embed="rId7" cstate="print"/>
          <a:srcRect/>
          <a:stretch>
            <a:fillRect/>
          </a:stretch>
        </p:blipFill>
        <p:spPr bwMode="auto">
          <a:xfrm>
            <a:off x="5943600" y="1905000"/>
            <a:ext cx="2316163" cy="2362200"/>
          </a:xfrm>
          <a:prstGeom prst="rect">
            <a:avLst/>
          </a:prstGeom>
          <a:noFill/>
          <a:ln w="9525">
            <a:noFill/>
            <a:miter lim="800000"/>
            <a:headEnd/>
            <a:tailEnd/>
          </a:ln>
        </p:spPr>
      </p:pic>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4" descr="lotsknots"/>
          <p:cNvPicPr>
            <a:picLocks noChangeAspect="1" noChangeArrowheads="1"/>
          </p:cNvPicPr>
          <p:nvPr/>
        </p:nvPicPr>
        <p:blipFill>
          <a:blip r:embed="rId2" cstate="print"/>
          <a:srcRect/>
          <a:stretch>
            <a:fillRect/>
          </a:stretch>
        </p:blipFill>
        <p:spPr bwMode="auto">
          <a:xfrm>
            <a:off x="990600" y="1303338"/>
            <a:ext cx="7239000" cy="296862"/>
          </a:xfrm>
          <a:prstGeom prst="rect">
            <a:avLst/>
          </a:prstGeom>
          <a:noFill/>
          <a:ln w="9525">
            <a:noFill/>
            <a:miter lim="800000"/>
            <a:headEnd/>
            <a:tailEnd/>
          </a:ln>
        </p:spPr>
      </p:pic>
      <p:pic>
        <p:nvPicPr>
          <p:cNvPr id="22532" name="Picture 5" descr="pinewood derby mural"/>
          <p:cNvPicPr>
            <a:picLocks noChangeAspect="1" noChangeArrowheads="1"/>
          </p:cNvPicPr>
          <p:nvPr/>
        </p:nvPicPr>
        <p:blipFill>
          <a:blip r:embed="rId3" cstate="print"/>
          <a:srcRect/>
          <a:stretch>
            <a:fillRect/>
          </a:stretch>
        </p:blipFill>
        <p:spPr bwMode="auto">
          <a:xfrm>
            <a:off x="381000" y="152400"/>
            <a:ext cx="1965325" cy="1017588"/>
          </a:xfrm>
          <a:prstGeom prst="rect">
            <a:avLst/>
          </a:prstGeom>
          <a:noFill/>
          <a:ln w="9525">
            <a:noFill/>
            <a:miter lim="800000"/>
            <a:headEnd/>
            <a:tailEnd/>
          </a:ln>
        </p:spPr>
      </p:pic>
      <p:sp>
        <p:nvSpPr>
          <p:cNvPr id="22533" name="Text Box 6"/>
          <p:cNvSpPr txBox="1">
            <a:spLocks noChangeArrowheads="1"/>
          </p:cNvSpPr>
          <p:nvPr/>
        </p:nvSpPr>
        <p:spPr bwMode="auto">
          <a:xfrm>
            <a:off x="2590800" y="462102"/>
            <a:ext cx="5181601" cy="707886"/>
          </a:xfrm>
          <a:prstGeom prst="rect">
            <a:avLst/>
          </a:prstGeom>
          <a:noFill/>
          <a:ln w="9525">
            <a:noFill/>
            <a:miter lim="800000"/>
            <a:headEnd/>
            <a:tailEnd/>
          </a:ln>
        </p:spPr>
        <p:txBody>
          <a:bodyPr wrap="square">
            <a:spAutoFit/>
          </a:bodyPr>
          <a:lstStyle/>
          <a:p>
            <a:pPr>
              <a:spcBef>
                <a:spcPct val="50000"/>
              </a:spcBef>
            </a:pPr>
            <a:r>
              <a:rPr lang="en-US" sz="4000" b="1" dirty="0"/>
              <a:t>Additional Resources</a:t>
            </a:r>
          </a:p>
        </p:txBody>
      </p:sp>
      <p:sp>
        <p:nvSpPr>
          <p:cNvPr id="22534" name="Text Box 7"/>
          <p:cNvSpPr txBox="1">
            <a:spLocks noChangeArrowheads="1"/>
          </p:cNvSpPr>
          <p:nvPr/>
        </p:nvSpPr>
        <p:spPr bwMode="auto">
          <a:xfrm>
            <a:off x="762000" y="2057400"/>
            <a:ext cx="7467600" cy="1384995"/>
          </a:xfrm>
          <a:prstGeom prst="rect">
            <a:avLst/>
          </a:prstGeom>
          <a:noFill/>
          <a:ln w="9525">
            <a:noFill/>
            <a:miter lim="800000"/>
            <a:headEnd/>
            <a:tailEnd/>
          </a:ln>
        </p:spPr>
        <p:txBody>
          <a:bodyPr>
            <a:spAutoFit/>
          </a:bodyPr>
          <a:lstStyle/>
          <a:p>
            <a:pPr>
              <a:spcBef>
                <a:spcPct val="50000"/>
              </a:spcBef>
            </a:pPr>
            <a:r>
              <a:rPr lang="en-US" b="1" dirty="0"/>
              <a:t>Website:</a:t>
            </a:r>
          </a:p>
          <a:p>
            <a:pPr>
              <a:spcBef>
                <a:spcPct val="50000"/>
              </a:spcBef>
            </a:pPr>
            <a:r>
              <a:rPr lang="en-US" b="1" dirty="0"/>
              <a:t>https://pack758.com/derby/</a:t>
            </a:r>
            <a:br>
              <a:rPr lang="en-US" b="1" dirty="0"/>
            </a:br>
            <a:endParaRPr lang="en-US" b="1" dirty="0"/>
          </a:p>
        </p:txBody>
      </p:sp>
    </p:spTree>
    <p:extLst>
      <p:ext uri="{BB962C8B-B14F-4D97-AF65-F5344CB8AC3E}">
        <p14:creationId xmlns:p14="http://schemas.microsoft.com/office/powerpoint/2010/main" val="300872570"/>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533400" y="2003425"/>
            <a:ext cx="8229600" cy="4473575"/>
          </a:xfrm>
          <a:prstGeom prst="rect">
            <a:avLst/>
          </a:prstGeom>
          <a:noFill/>
          <a:ln w="9525">
            <a:noFill/>
            <a:miter lim="800000"/>
            <a:headEnd/>
            <a:tailEnd/>
          </a:ln>
        </p:spPr>
        <p:txBody>
          <a:bodyPr>
            <a:spAutoFit/>
          </a:bodyPr>
          <a:lstStyle/>
          <a:p>
            <a:pPr eaLnBrk="0" hangingPunct="0"/>
            <a:r>
              <a:rPr lang="en-US">
                <a:latin typeface="Comic Sans MS" pitchFamily="66" charset="0"/>
                <a:cs typeface="Times New Roman" pitchFamily="18" charset="0"/>
              </a:rPr>
              <a:t>The first Pinewood Derby was held in 1953 by Cub Scout Pack 280C of Manhattan Beach, California. The first reference to the Pinewood Derby in a Scout publication was in the October, 1954 issue of Boy's Life. </a:t>
            </a:r>
          </a:p>
          <a:p>
            <a:pPr eaLnBrk="0" hangingPunct="0"/>
            <a:endParaRPr lang="en-US">
              <a:solidFill>
                <a:srgbClr val="0000A0"/>
              </a:solidFill>
              <a:latin typeface="Arial Unicode MS" pitchFamily="34" charset="-128"/>
              <a:ea typeface="Arial Unicode MS" pitchFamily="34" charset="-128"/>
              <a:cs typeface="Arial Unicode MS" pitchFamily="34" charset="-128"/>
            </a:endParaRPr>
          </a:p>
          <a:p>
            <a:pPr eaLnBrk="0" hangingPunct="0"/>
            <a:r>
              <a:rPr lang="en-US">
                <a:latin typeface="Comic Sans MS" pitchFamily="66" charset="0"/>
                <a:cs typeface="Times New Roman" pitchFamily="18" charset="0"/>
              </a:rPr>
              <a:t>Little has changed in the derby since 1953. During that time an estimated 43 million sons and fathers (mostly) have participated. And today's generation of Cub Scouts, moms and dads share the same fun, thrills, and rewarding moments. </a:t>
            </a:r>
            <a:r>
              <a:rPr lang="en-US" u="sng">
                <a:latin typeface="Comic Sans MS" pitchFamily="66" charset="0"/>
                <a:cs typeface="Times New Roman" pitchFamily="18" charset="0"/>
              </a:rPr>
              <a:t>Today, over 80 million car kits have been sold. </a:t>
            </a:r>
            <a:endParaRPr lang="en-US" u="sng">
              <a:solidFill>
                <a:srgbClr val="0000A0"/>
              </a:solidFill>
              <a:latin typeface="Arial Unicode MS" pitchFamily="34" charset="-128"/>
              <a:ea typeface="Arial Unicode MS" pitchFamily="34" charset="-128"/>
              <a:cs typeface="Arial Unicode MS" pitchFamily="34" charset="-128"/>
            </a:endParaRPr>
          </a:p>
          <a:p>
            <a:pPr eaLnBrk="0" hangingPunct="0"/>
            <a:endParaRPr lang="en-US" u="sng"/>
          </a:p>
        </p:txBody>
      </p:sp>
      <p:pic>
        <p:nvPicPr>
          <p:cNvPr id="6147" name="Picture 4" descr="lotsknots"/>
          <p:cNvPicPr>
            <a:picLocks noChangeAspect="1" noChangeArrowheads="1"/>
          </p:cNvPicPr>
          <p:nvPr/>
        </p:nvPicPr>
        <p:blipFill>
          <a:blip r:embed="rId2" cstate="print"/>
          <a:srcRect/>
          <a:stretch>
            <a:fillRect/>
          </a:stretch>
        </p:blipFill>
        <p:spPr bwMode="auto">
          <a:xfrm>
            <a:off x="990600" y="1303338"/>
            <a:ext cx="7239000" cy="296862"/>
          </a:xfrm>
          <a:prstGeom prst="rect">
            <a:avLst/>
          </a:prstGeom>
          <a:noFill/>
          <a:ln w="9525">
            <a:noFill/>
            <a:miter lim="800000"/>
            <a:headEnd/>
            <a:tailEnd/>
          </a:ln>
        </p:spPr>
      </p:pic>
      <p:pic>
        <p:nvPicPr>
          <p:cNvPr id="6148" name="Picture 5" descr="pinewood derby mural"/>
          <p:cNvPicPr>
            <a:picLocks noChangeAspect="1" noChangeArrowheads="1"/>
          </p:cNvPicPr>
          <p:nvPr/>
        </p:nvPicPr>
        <p:blipFill>
          <a:blip r:embed="rId3" cstate="print"/>
          <a:srcRect/>
          <a:stretch>
            <a:fillRect/>
          </a:stretch>
        </p:blipFill>
        <p:spPr bwMode="auto">
          <a:xfrm>
            <a:off x="381000" y="152400"/>
            <a:ext cx="1965325" cy="1017588"/>
          </a:xfrm>
          <a:prstGeom prst="rect">
            <a:avLst/>
          </a:prstGeom>
          <a:noFill/>
          <a:ln w="9525">
            <a:noFill/>
            <a:miter lim="800000"/>
            <a:headEnd/>
            <a:tailEnd/>
          </a:ln>
        </p:spPr>
      </p:pic>
      <p:sp>
        <p:nvSpPr>
          <p:cNvPr id="6149" name="Text Box 6"/>
          <p:cNvSpPr txBox="1">
            <a:spLocks noChangeArrowheads="1"/>
          </p:cNvSpPr>
          <p:nvPr/>
        </p:nvSpPr>
        <p:spPr bwMode="auto">
          <a:xfrm>
            <a:off x="3962400" y="304800"/>
            <a:ext cx="2667000" cy="823913"/>
          </a:xfrm>
          <a:prstGeom prst="rect">
            <a:avLst/>
          </a:prstGeom>
          <a:noFill/>
          <a:ln w="9525">
            <a:noFill/>
            <a:miter lim="800000"/>
            <a:headEnd/>
            <a:tailEnd/>
          </a:ln>
        </p:spPr>
        <p:txBody>
          <a:bodyPr>
            <a:spAutoFit/>
          </a:bodyPr>
          <a:lstStyle/>
          <a:p>
            <a:pPr>
              <a:spcBef>
                <a:spcPct val="50000"/>
              </a:spcBef>
            </a:pPr>
            <a:r>
              <a:rPr lang="en-US" sz="4800">
                <a:latin typeface="Comic Sans MS" pitchFamily="66" charset="0"/>
              </a:rPr>
              <a:t>History</a:t>
            </a:r>
          </a:p>
        </p:txBody>
      </p:sp>
    </p:spTree>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57200" y="1676400"/>
            <a:ext cx="8229600" cy="4900613"/>
          </a:xfrm>
          <a:prstGeom prst="rect">
            <a:avLst/>
          </a:prstGeom>
          <a:noFill/>
          <a:ln w="9525">
            <a:noFill/>
            <a:miter lim="800000"/>
            <a:headEnd/>
            <a:tailEnd/>
          </a:ln>
        </p:spPr>
        <p:txBody>
          <a:bodyPr>
            <a:spAutoFit/>
          </a:bodyPr>
          <a:lstStyle/>
          <a:p>
            <a:endParaRPr lang="en-US" dirty="0">
              <a:latin typeface="Georgia" pitchFamily="18" charset="0"/>
              <a:ea typeface="Arial Unicode MS" pitchFamily="34" charset="-128"/>
              <a:cs typeface="Arial Unicode MS" pitchFamily="34" charset="-128"/>
            </a:endParaRPr>
          </a:p>
          <a:p>
            <a:r>
              <a:rPr lang="en-US" sz="2800" dirty="0">
                <a:solidFill>
                  <a:schemeClr val="accent2"/>
                </a:solidFill>
                <a:latin typeface="Georgia" pitchFamily="18" charset="0"/>
                <a:ea typeface="Arial Unicode MS" pitchFamily="34" charset="-128"/>
                <a:cs typeface="Arial Unicode MS" pitchFamily="34" charset="-128"/>
              </a:rPr>
              <a:t>A bunch of fun!</a:t>
            </a:r>
            <a:r>
              <a:rPr lang="en-US" dirty="0">
                <a:latin typeface="Georgia" pitchFamily="18" charset="0"/>
                <a:ea typeface="Arial Unicode MS" pitchFamily="34" charset="-128"/>
                <a:cs typeface="Arial Unicode MS" pitchFamily="34" charset="-128"/>
              </a:rPr>
              <a:t> At the end it is a Pack of Cub Scouts racing little wooden cars of various shapes and colors on little plastic wheels down a 32' plywood track. But that is only a small part of it. Each Cub Scout gets a kit with a block of wood, four nails for axles, and four plastic wheels. Then, based on the rules, he shapes and paints his block or wood into a form to race down the track. </a:t>
            </a:r>
          </a:p>
          <a:p>
            <a:endParaRPr lang="en-US" dirty="0">
              <a:latin typeface="Arial Unicode MS" pitchFamily="34" charset="-128"/>
              <a:ea typeface="Arial Unicode MS" pitchFamily="34" charset="-128"/>
              <a:cs typeface="Arial Unicode MS" pitchFamily="34" charset="-128"/>
            </a:endParaRPr>
          </a:p>
          <a:p>
            <a:pPr eaLnBrk="0" hangingPunct="0"/>
            <a:r>
              <a:rPr lang="en-US" dirty="0">
                <a:latin typeface="Georgia" pitchFamily="18" charset="0"/>
                <a:ea typeface="Arial Unicode MS" pitchFamily="34" charset="-128"/>
                <a:cs typeface="Arial Unicode MS" pitchFamily="34" charset="-128"/>
              </a:rPr>
              <a:t>The Track's start line is approximately 5 feet high, and the track slopes down to the floor and levels off for the final 32 feet or so. </a:t>
            </a:r>
            <a:endParaRPr lang="en-US" dirty="0">
              <a:latin typeface="Arial Unicode MS" pitchFamily="34" charset="-128"/>
              <a:ea typeface="Arial Unicode MS" pitchFamily="34" charset="-128"/>
              <a:cs typeface="Arial Unicode MS" pitchFamily="34" charset="-128"/>
            </a:endParaRPr>
          </a:p>
          <a:p>
            <a:pPr eaLnBrk="0" hangingPunct="0"/>
            <a:endParaRPr lang="en-US" dirty="0"/>
          </a:p>
        </p:txBody>
      </p:sp>
      <p:pic>
        <p:nvPicPr>
          <p:cNvPr id="7171" name="Picture 3" descr="lotsknots"/>
          <p:cNvPicPr>
            <a:picLocks noChangeAspect="1" noChangeArrowheads="1"/>
          </p:cNvPicPr>
          <p:nvPr/>
        </p:nvPicPr>
        <p:blipFill>
          <a:blip r:embed="rId2" cstate="print"/>
          <a:srcRect/>
          <a:stretch>
            <a:fillRect/>
          </a:stretch>
        </p:blipFill>
        <p:spPr bwMode="auto">
          <a:xfrm>
            <a:off x="990600" y="1303338"/>
            <a:ext cx="7239000" cy="296862"/>
          </a:xfrm>
          <a:prstGeom prst="rect">
            <a:avLst/>
          </a:prstGeom>
          <a:noFill/>
          <a:ln w="9525">
            <a:noFill/>
            <a:miter lim="800000"/>
            <a:headEnd/>
            <a:tailEnd/>
          </a:ln>
        </p:spPr>
      </p:pic>
      <p:pic>
        <p:nvPicPr>
          <p:cNvPr id="7172" name="Picture 4" descr="pinewood derby mural"/>
          <p:cNvPicPr>
            <a:picLocks noChangeAspect="1" noChangeArrowheads="1"/>
          </p:cNvPicPr>
          <p:nvPr/>
        </p:nvPicPr>
        <p:blipFill>
          <a:blip r:embed="rId3" cstate="print"/>
          <a:srcRect/>
          <a:stretch>
            <a:fillRect/>
          </a:stretch>
        </p:blipFill>
        <p:spPr bwMode="auto">
          <a:xfrm>
            <a:off x="381000" y="152400"/>
            <a:ext cx="1965325" cy="1017588"/>
          </a:xfrm>
          <a:prstGeom prst="rect">
            <a:avLst/>
          </a:prstGeom>
          <a:noFill/>
          <a:ln w="9525">
            <a:noFill/>
            <a:miter lim="800000"/>
            <a:headEnd/>
            <a:tailEnd/>
          </a:ln>
        </p:spPr>
      </p:pic>
      <p:sp>
        <p:nvSpPr>
          <p:cNvPr id="7173" name="Text Box 5"/>
          <p:cNvSpPr txBox="1">
            <a:spLocks noChangeArrowheads="1"/>
          </p:cNvSpPr>
          <p:nvPr/>
        </p:nvSpPr>
        <p:spPr bwMode="auto">
          <a:xfrm>
            <a:off x="2590800" y="381000"/>
            <a:ext cx="6019800" cy="579438"/>
          </a:xfrm>
          <a:prstGeom prst="rect">
            <a:avLst/>
          </a:prstGeom>
          <a:noFill/>
          <a:ln w="9525">
            <a:noFill/>
            <a:miter lim="800000"/>
            <a:headEnd/>
            <a:tailEnd/>
          </a:ln>
        </p:spPr>
        <p:txBody>
          <a:bodyPr>
            <a:spAutoFit/>
          </a:bodyPr>
          <a:lstStyle/>
          <a:p>
            <a:pPr>
              <a:spcBef>
                <a:spcPct val="50000"/>
              </a:spcBef>
            </a:pPr>
            <a:r>
              <a:rPr lang="en-US" sz="3200" b="1" dirty="0">
                <a:latin typeface="Georgia" pitchFamily="18" charset="0"/>
                <a:ea typeface="Arial Unicode MS" pitchFamily="34" charset="-128"/>
                <a:cs typeface="Arial Unicode MS" pitchFamily="34" charset="-128"/>
              </a:rPr>
              <a:t>What is a Pinewood Derby?</a:t>
            </a:r>
          </a:p>
        </p:txBody>
      </p:sp>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lotsknots"/>
          <p:cNvPicPr>
            <a:picLocks noChangeAspect="1" noChangeArrowheads="1"/>
          </p:cNvPicPr>
          <p:nvPr/>
        </p:nvPicPr>
        <p:blipFill>
          <a:blip r:embed="rId2" cstate="print"/>
          <a:srcRect/>
          <a:stretch>
            <a:fillRect/>
          </a:stretch>
        </p:blipFill>
        <p:spPr bwMode="auto">
          <a:xfrm>
            <a:off x="990600" y="1303338"/>
            <a:ext cx="7239000" cy="296862"/>
          </a:xfrm>
          <a:prstGeom prst="rect">
            <a:avLst/>
          </a:prstGeom>
          <a:noFill/>
          <a:ln w="9525">
            <a:noFill/>
            <a:miter lim="800000"/>
            <a:headEnd/>
            <a:tailEnd/>
          </a:ln>
        </p:spPr>
      </p:pic>
      <p:grpSp>
        <p:nvGrpSpPr>
          <p:cNvPr id="8195" name="Group 15"/>
          <p:cNvGrpSpPr>
            <a:grpSpLocks/>
          </p:cNvGrpSpPr>
          <p:nvPr/>
        </p:nvGrpSpPr>
        <p:grpSpPr bwMode="auto">
          <a:xfrm>
            <a:off x="0" y="2895600"/>
            <a:ext cx="9144000" cy="1066800"/>
            <a:chOff x="0" y="0"/>
            <a:chExt cx="5760" cy="672"/>
          </a:xfrm>
        </p:grpSpPr>
        <p:sp>
          <p:nvSpPr>
            <p:cNvPr id="8199" name="Rectangle 14"/>
            <p:cNvSpPr>
              <a:spLocks noChangeArrowheads="1"/>
            </p:cNvSpPr>
            <p:nvPr/>
          </p:nvSpPr>
          <p:spPr bwMode="auto">
            <a:xfrm>
              <a:off x="0" y="0"/>
              <a:ext cx="5760" cy="672"/>
            </a:xfrm>
            <a:prstGeom prst="rect">
              <a:avLst/>
            </a:prstGeom>
            <a:solidFill>
              <a:srgbClr val="FFFFFF"/>
            </a:solidFill>
            <a:ln w="9525">
              <a:noFill/>
              <a:miter lim="800000"/>
              <a:headEnd/>
              <a:tailEnd/>
            </a:ln>
          </p:spPr>
          <p:txBody>
            <a:bodyPr/>
            <a:lstStyle/>
            <a:p>
              <a:endParaRPr lang="en-US"/>
            </a:p>
          </p:txBody>
        </p:sp>
        <p:grpSp>
          <p:nvGrpSpPr>
            <p:cNvPr id="8200" name="Group 13"/>
            <p:cNvGrpSpPr>
              <a:grpSpLocks/>
            </p:cNvGrpSpPr>
            <p:nvPr/>
          </p:nvGrpSpPr>
          <p:grpSpPr bwMode="auto">
            <a:xfrm>
              <a:off x="0" y="0"/>
              <a:ext cx="5760" cy="672"/>
              <a:chOff x="0" y="0"/>
              <a:chExt cx="5760" cy="672"/>
            </a:xfrm>
          </p:grpSpPr>
          <p:sp>
            <p:nvSpPr>
              <p:cNvPr id="8201" name="Rectangle 12"/>
              <p:cNvSpPr>
                <a:spLocks noChangeArrowheads="1"/>
              </p:cNvSpPr>
              <p:nvPr/>
            </p:nvSpPr>
            <p:spPr bwMode="auto">
              <a:xfrm>
                <a:off x="0" y="0"/>
                <a:ext cx="5760" cy="672"/>
              </a:xfrm>
              <a:prstGeom prst="rect">
                <a:avLst/>
              </a:prstGeom>
              <a:solidFill>
                <a:srgbClr val="FFFFFF"/>
              </a:solidFill>
              <a:ln w="9525">
                <a:noFill/>
                <a:miter lim="800000"/>
                <a:headEnd/>
                <a:tailEnd/>
              </a:ln>
            </p:spPr>
            <p:txBody>
              <a:bodyPr/>
              <a:lstStyle/>
              <a:p>
                <a:endParaRPr lang="en-US"/>
              </a:p>
            </p:txBody>
          </p:sp>
          <p:sp>
            <p:nvSpPr>
              <p:cNvPr id="8202" name="Rectangle 10"/>
              <p:cNvSpPr>
                <a:spLocks noChangeArrowheads="1"/>
              </p:cNvSpPr>
              <p:nvPr/>
            </p:nvSpPr>
            <p:spPr bwMode="auto">
              <a:xfrm>
                <a:off x="0" y="0"/>
                <a:ext cx="5760" cy="672"/>
              </a:xfrm>
              <a:prstGeom prst="rect">
                <a:avLst/>
              </a:prstGeom>
              <a:solidFill>
                <a:srgbClr val="FFFFFF"/>
              </a:solidFill>
              <a:ln w="9525">
                <a:noFill/>
                <a:miter lim="800000"/>
                <a:headEnd/>
                <a:tailEnd/>
              </a:ln>
            </p:spPr>
            <p:txBody>
              <a:bodyPr/>
              <a:lstStyle/>
              <a:p>
                <a:pPr algn="ctr"/>
                <a:r>
                  <a:rPr lang="en-US"/>
                  <a:t>  </a:t>
                </a:r>
                <a:r>
                  <a:rPr lang="en-US" sz="6400"/>
                  <a:t> </a:t>
                </a:r>
                <a:r>
                  <a:rPr lang="en-US"/>
                  <a:t>                        </a:t>
                </a:r>
              </a:p>
            </p:txBody>
          </p:sp>
        </p:grpSp>
      </p:grpSp>
      <p:pic>
        <p:nvPicPr>
          <p:cNvPr id="8196" name="Picture 11" descr="pinewood derby mural"/>
          <p:cNvPicPr>
            <a:picLocks noChangeAspect="1" noChangeArrowheads="1"/>
          </p:cNvPicPr>
          <p:nvPr/>
        </p:nvPicPr>
        <p:blipFill>
          <a:blip r:embed="rId3" cstate="print"/>
          <a:srcRect/>
          <a:stretch>
            <a:fillRect/>
          </a:stretch>
        </p:blipFill>
        <p:spPr bwMode="auto">
          <a:xfrm>
            <a:off x="381000" y="152400"/>
            <a:ext cx="1965325" cy="1017588"/>
          </a:xfrm>
          <a:prstGeom prst="rect">
            <a:avLst/>
          </a:prstGeom>
          <a:noFill/>
          <a:ln w="9525">
            <a:noFill/>
            <a:miter lim="800000"/>
            <a:headEnd/>
            <a:tailEnd/>
          </a:ln>
        </p:spPr>
      </p:pic>
      <p:sp>
        <p:nvSpPr>
          <p:cNvPr id="8197" name="Text Box 16"/>
          <p:cNvSpPr txBox="1">
            <a:spLocks noChangeArrowheads="1"/>
          </p:cNvSpPr>
          <p:nvPr/>
        </p:nvSpPr>
        <p:spPr bwMode="auto">
          <a:xfrm>
            <a:off x="228600" y="1905000"/>
            <a:ext cx="8686800" cy="4341813"/>
          </a:xfrm>
          <a:prstGeom prst="rect">
            <a:avLst/>
          </a:prstGeom>
          <a:noFill/>
          <a:ln w="9525">
            <a:noFill/>
            <a:miter lim="800000"/>
            <a:headEnd/>
            <a:tailEnd/>
          </a:ln>
        </p:spPr>
        <p:txBody>
          <a:bodyPr>
            <a:spAutoFit/>
          </a:bodyPr>
          <a:lstStyle/>
          <a:p>
            <a:pPr>
              <a:spcBef>
                <a:spcPct val="50000"/>
              </a:spcBef>
            </a:pPr>
            <a:r>
              <a:rPr lang="en-US" sz="2000" dirty="0"/>
              <a:t>The purpose of the Pinewood Derby is to help the Cub Scout build a team relationship with their parent or helper, experience the sense of accomplishment and the excitement of Learning, Competition, and Sportsmanship. </a:t>
            </a:r>
          </a:p>
          <a:p>
            <a:pPr>
              <a:spcBef>
                <a:spcPct val="50000"/>
              </a:spcBef>
              <a:buFont typeface="Wingdings" pitchFamily="2" charset="2"/>
              <a:buChar char="ü"/>
            </a:pPr>
            <a:r>
              <a:rPr lang="en-US" sz="2000" b="1" u="sng" dirty="0">
                <a:solidFill>
                  <a:schemeClr val="accent2"/>
                </a:solidFill>
              </a:rPr>
              <a:t>Learning:</a:t>
            </a:r>
            <a:r>
              <a:rPr lang="en-US" sz="2000" dirty="0"/>
              <a:t> Concept of friction &amp; gravity.  How to work with power tools safely.</a:t>
            </a:r>
          </a:p>
          <a:p>
            <a:pPr>
              <a:lnSpc>
                <a:spcPct val="85000"/>
              </a:lnSpc>
              <a:spcBef>
                <a:spcPct val="50000"/>
              </a:spcBef>
              <a:buFont typeface="Wingdings" pitchFamily="2" charset="2"/>
              <a:buChar char="ü"/>
            </a:pPr>
            <a:r>
              <a:rPr lang="en-US" sz="2000" b="1" u="sng" dirty="0">
                <a:solidFill>
                  <a:schemeClr val="accent2"/>
                </a:solidFill>
              </a:rPr>
              <a:t>Competition:</a:t>
            </a:r>
            <a:r>
              <a:rPr lang="en-US" sz="2000" dirty="0"/>
              <a:t> There is always a person that wins and a person that loses.  Competition drives us to do our best.  By participating and competing, we broaden our knowledge, skills and become a better person.  </a:t>
            </a:r>
            <a:r>
              <a:rPr lang="en-US" sz="2000" u="sng" dirty="0"/>
              <a:t>The only loser is the person that refuses to better him.</a:t>
            </a:r>
          </a:p>
          <a:p>
            <a:pPr>
              <a:lnSpc>
                <a:spcPct val="85000"/>
              </a:lnSpc>
              <a:spcBef>
                <a:spcPct val="50000"/>
              </a:spcBef>
              <a:buFont typeface="Wingdings" pitchFamily="2" charset="2"/>
              <a:buChar char="ü"/>
            </a:pPr>
            <a:r>
              <a:rPr lang="en-US" sz="2000" b="1" u="sng" dirty="0">
                <a:solidFill>
                  <a:schemeClr val="accent2"/>
                </a:solidFill>
              </a:rPr>
              <a:t>Sportsmanship:</a:t>
            </a:r>
            <a:r>
              <a:rPr lang="en-US" sz="2000" dirty="0"/>
              <a:t> Sportsmanship involves both following the rules and how you behave at the derby.  No matter how your car performs, you want to behave in a manner that will allow you to feel good in days to follow.</a:t>
            </a:r>
          </a:p>
          <a:p>
            <a:pPr>
              <a:spcBef>
                <a:spcPct val="50000"/>
              </a:spcBef>
            </a:pPr>
            <a:r>
              <a:rPr lang="en-US" sz="2000" dirty="0"/>
              <a:t>Like all successful events, it requires some planning and preparation, but the </a:t>
            </a:r>
            <a:r>
              <a:rPr lang="en-US" sz="2000" dirty="0">
                <a:solidFill>
                  <a:srgbClr val="CC6600"/>
                </a:solidFill>
              </a:rPr>
              <a:t>payoff in fun and strengthening family relationships</a:t>
            </a:r>
            <a:r>
              <a:rPr lang="en-US" sz="2000" dirty="0"/>
              <a:t> has been proven over the years. </a:t>
            </a:r>
          </a:p>
        </p:txBody>
      </p:sp>
      <p:sp>
        <p:nvSpPr>
          <p:cNvPr id="8198" name="Text Box 17"/>
          <p:cNvSpPr txBox="1">
            <a:spLocks noChangeArrowheads="1"/>
          </p:cNvSpPr>
          <p:nvPr/>
        </p:nvSpPr>
        <p:spPr bwMode="auto">
          <a:xfrm>
            <a:off x="3429000" y="228600"/>
            <a:ext cx="2971800" cy="701675"/>
          </a:xfrm>
          <a:prstGeom prst="rect">
            <a:avLst/>
          </a:prstGeom>
          <a:noFill/>
          <a:ln w="9525">
            <a:noFill/>
            <a:miter lim="800000"/>
            <a:headEnd/>
            <a:tailEnd/>
          </a:ln>
        </p:spPr>
        <p:txBody>
          <a:bodyPr>
            <a:spAutoFit/>
          </a:bodyPr>
          <a:lstStyle/>
          <a:p>
            <a:pPr>
              <a:spcBef>
                <a:spcPct val="50000"/>
              </a:spcBef>
            </a:pPr>
            <a:r>
              <a:rPr lang="en-US" sz="4000" b="1"/>
              <a:t>The Purpose</a:t>
            </a:r>
          </a:p>
        </p:txBody>
      </p:sp>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533400" y="1895475"/>
            <a:ext cx="8153400" cy="3568700"/>
          </a:xfrm>
          <a:prstGeom prst="rect">
            <a:avLst/>
          </a:prstGeom>
          <a:noFill/>
          <a:ln w="9525">
            <a:noFill/>
            <a:miter lim="800000"/>
            <a:headEnd/>
            <a:tailEnd/>
          </a:ln>
        </p:spPr>
        <p:txBody>
          <a:bodyPr>
            <a:spAutoFit/>
          </a:bodyPr>
          <a:lstStyle/>
          <a:p>
            <a:pPr>
              <a:spcBef>
                <a:spcPct val="50000"/>
              </a:spcBef>
            </a:pPr>
            <a:r>
              <a:rPr lang="en-US" sz="3600"/>
              <a:t>The cars are gravity powered, and run down a track of six lanes. The cars are placed on the starting line, the judge pulls the starting device, and they are off, heading for the finish.</a:t>
            </a:r>
            <a:br>
              <a:rPr lang="en-US" sz="3600"/>
            </a:br>
            <a:br>
              <a:rPr lang="en-US"/>
            </a:br>
            <a:endParaRPr lang="en-US"/>
          </a:p>
        </p:txBody>
      </p:sp>
      <p:pic>
        <p:nvPicPr>
          <p:cNvPr id="9219" name="Picture 3" descr="lotsknots"/>
          <p:cNvPicPr>
            <a:picLocks noChangeAspect="1" noChangeArrowheads="1"/>
          </p:cNvPicPr>
          <p:nvPr/>
        </p:nvPicPr>
        <p:blipFill>
          <a:blip r:embed="rId2" cstate="print"/>
          <a:srcRect/>
          <a:stretch>
            <a:fillRect/>
          </a:stretch>
        </p:blipFill>
        <p:spPr bwMode="auto">
          <a:xfrm>
            <a:off x="990600" y="1303338"/>
            <a:ext cx="7239000" cy="296862"/>
          </a:xfrm>
          <a:prstGeom prst="rect">
            <a:avLst/>
          </a:prstGeom>
          <a:noFill/>
          <a:ln w="9525">
            <a:noFill/>
            <a:miter lim="800000"/>
            <a:headEnd/>
            <a:tailEnd/>
          </a:ln>
        </p:spPr>
      </p:pic>
      <p:pic>
        <p:nvPicPr>
          <p:cNvPr id="9220" name="Picture 4" descr="pinewood derby mural"/>
          <p:cNvPicPr>
            <a:picLocks noChangeAspect="1" noChangeArrowheads="1"/>
          </p:cNvPicPr>
          <p:nvPr/>
        </p:nvPicPr>
        <p:blipFill>
          <a:blip r:embed="rId3" cstate="print"/>
          <a:srcRect/>
          <a:stretch>
            <a:fillRect/>
          </a:stretch>
        </p:blipFill>
        <p:spPr bwMode="auto">
          <a:xfrm>
            <a:off x="381000" y="152400"/>
            <a:ext cx="1965325" cy="1017588"/>
          </a:xfrm>
          <a:prstGeom prst="rect">
            <a:avLst/>
          </a:prstGeom>
          <a:noFill/>
          <a:ln w="9525">
            <a:noFill/>
            <a:miter lim="800000"/>
            <a:headEnd/>
            <a:tailEnd/>
          </a:ln>
        </p:spPr>
      </p:pic>
      <p:sp>
        <p:nvSpPr>
          <p:cNvPr id="9221" name="Text Box 5"/>
          <p:cNvSpPr txBox="1">
            <a:spLocks noChangeArrowheads="1"/>
          </p:cNvSpPr>
          <p:nvPr/>
        </p:nvSpPr>
        <p:spPr bwMode="auto">
          <a:xfrm>
            <a:off x="2895600" y="381000"/>
            <a:ext cx="4648200" cy="641350"/>
          </a:xfrm>
          <a:prstGeom prst="rect">
            <a:avLst/>
          </a:prstGeom>
          <a:noFill/>
          <a:ln w="9525">
            <a:noFill/>
            <a:miter lim="800000"/>
            <a:headEnd/>
            <a:tailEnd/>
          </a:ln>
        </p:spPr>
        <p:txBody>
          <a:bodyPr>
            <a:spAutoFit/>
          </a:bodyPr>
          <a:lstStyle/>
          <a:p>
            <a:pPr>
              <a:spcBef>
                <a:spcPct val="50000"/>
              </a:spcBef>
            </a:pPr>
            <a:r>
              <a:rPr lang="en-US" sz="3600" b="1"/>
              <a:t>How Do You Race?</a:t>
            </a:r>
          </a:p>
        </p:txBody>
      </p:sp>
    </p:spTree>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2" cstate="print"/>
          <a:srcRect/>
          <a:stretch>
            <a:fillRect/>
          </a:stretch>
        </p:blipFill>
        <p:spPr bwMode="auto">
          <a:xfrm>
            <a:off x="2667000" y="1600200"/>
            <a:ext cx="3429000" cy="2589213"/>
          </a:xfrm>
          <a:prstGeom prst="rect">
            <a:avLst/>
          </a:prstGeom>
          <a:noFill/>
          <a:ln w="9525">
            <a:noFill/>
            <a:miter lim="800000"/>
            <a:headEnd/>
            <a:tailEnd/>
          </a:ln>
        </p:spPr>
      </p:pic>
      <p:sp>
        <p:nvSpPr>
          <p:cNvPr id="10243" name="Text Box 4"/>
          <p:cNvSpPr txBox="1">
            <a:spLocks noChangeArrowheads="1"/>
          </p:cNvSpPr>
          <p:nvPr/>
        </p:nvSpPr>
        <p:spPr bwMode="auto">
          <a:xfrm>
            <a:off x="609600" y="4343400"/>
            <a:ext cx="8001000" cy="2227263"/>
          </a:xfrm>
          <a:prstGeom prst="rect">
            <a:avLst/>
          </a:prstGeom>
          <a:noFill/>
          <a:ln w="9525">
            <a:noFill/>
            <a:miter lim="800000"/>
            <a:headEnd/>
            <a:tailEnd/>
          </a:ln>
        </p:spPr>
        <p:txBody>
          <a:bodyPr>
            <a:spAutoFit/>
          </a:bodyPr>
          <a:lstStyle/>
          <a:p>
            <a:pPr>
              <a:spcBef>
                <a:spcPct val="50000"/>
              </a:spcBef>
            </a:pPr>
            <a:r>
              <a:rPr lang="en-US" sz="2800"/>
              <a:t>Probably the biggest issues about how well a car runs down the track, and the biggest issues surrounding the rules, is with the weight of the cars. During the workshop, the weight of the cars is the one thing that most Scouts and parents focus on.</a:t>
            </a:r>
            <a:r>
              <a:rPr lang="en-US"/>
              <a:t> </a:t>
            </a:r>
          </a:p>
        </p:txBody>
      </p:sp>
      <p:pic>
        <p:nvPicPr>
          <p:cNvPr id="10244" name="Picture 5" descr="lotsknots"/>
          <p:cNvPicPr>
            <a:picLocks noChangeAspect="1" noChangeArrowheads="1"/>
          </p:cNvPicPr>
          <p:nvPr/>
        </p:nvPicPr>
        <p:blipFill>
          <a:blip r:embed="rId3" cstate="print"/>
          <a:srcRect/>
          <a:stretch>
            <a:fillRect/>
          </a:stretch>
        </p:blipFill>
        <p:spPr bwMode="auto">
          <a:xfrm>
            <a:off x="990600" y="1303338"/>
            <a:ext cx="7239000" cy="296862"/>
          </a:xfrm>
          <a:prstGeom prst="rect">
            <a:avLst/>
          </a:prstGeom>
          <a:noFill/>
          <a:ln w="9525">
            <a:noFill/>
            <a:miter lim="800000"/>
            <a:headEnd/>
            <a:tailEnd/>
          </a:ln>
        </p:spPr>
      </p:pic>
      <p:pic>
        <p:nvPicPr>
          <p:cNvPr id="10245" name="Picture 6" descr="pinewood derby mural"/>
          <p:cNvPicPr>
            <a:picLocks noChangeAspect="1" noChangeArrowheads="1"/>
          </p:cNvPicPr>
          <p:nvPr/>
        </p:nvPicPr>
        <p:blipFill>
          <a:blip r:embed="rId4" cstate="print"/>
          <a:srcRect/>
          <a:stretch>
            <a:fillRect/>
          </a:stretch>
        </p:blipFill>
        <p:spPr bwMode="auto">
          <a:xfrm>
            <a:off x="381000" y="152400"/>
            <a:ext cx="1965325" cy="1017588"/>
          </a:xfrm>
          <a:prstGeom prst="rect">
            <a:avLst/>
          </a:prstGeom>
          <a:noFill/>
          <a:ln w="9525">
            <a:noFill/>
            <a:miter lim="800000"/>
            <a:headEnd/>
            <a:tailEnd/>
          </a:ln>
        </p:spPr>
      </p:pic>
      <p:sp>
        <p:nvSpPr>
          <p:cNvPr id="10246" name="Text Box 7"/>
          <p:cNvSpPr txBox="1">
            <a:spLocks noChangeArrowheads="1"/>
          </p:cNvSpPr>
          <p:nvPr/>
        </p:nvSpPr>
        <p:spPr bwMode="auto">
          <a:xfrm>
            <a:off x="2667000" y="381000"/>
            <a:ext cx="5486400" cy="579438"/>
          </a:xfrm>
          <a:prstGeom prst="rect">
            <a:avLst/>
          </a:prstGeom>
          <a:noFill/>
          <a:ln w="9525">
            <a:noFill/>
            <a:miter lim="800000"/>
            <a:headEnd/>
            <a:tailEnd/>
          </a:ln>
        </p:spPr>
        <p:txBody>
          <a:bodyPr>
            <a:spAutoFit/>
          </a:bodyPr>
          <a:lstStyle/>
          <a:p>
            <a:pPr>
              <a:spcBef>
                <a:spcPct val="50000"/>
              </a:spcBef>
            </a:pPr>
            <a:r>
              <a:rPr lang="en-US" sz="2800" b="1"/>
              <a:t>  </a:t>
            </a:r>
            <a:r>
              <a:rPr lang="en-US" sz="3200" b="1"/>
              <a:t>Weight! - The Biggest Factor</a:t>
            </a:r>
          </a:p>
        </p:txBody>
      </p:sp>
    </p:spTree>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cstate="print"/>
          <a:srcRect/>
          <a:stretch>
            <a:fillRect/>
          </a:stretch>
        </p:blipFill>
        <p:spPr bwMode="auto">
          <a:xfrm>
            <a:off x="152400" y="2133600"/>
            <a:ext cx="4572000" cy="3505200"/>
          </a:xfrm>
          <a:prstGeom prst="rect">
            <a:avLst/>
          </a:prstGeom>
          <a:noFill/>
          <a:ln w="9525">
            <a:noFill/>
            <a:miter lim="800000"/>
            <a:headEnd/>
            <a:tailEnd/>
          </a:ln>
        </p:spPr>
      </p:pic>
      <p:pic>
        <p:nvPicPr>
          <p:cNvPr id="11267" name="Picture 4"/>
          <p:cNvPicPr>
            <a:picLocks noChangeAspect="1" noChangeArrowheads="1"/>
          </p:cNvPicPr>
          <p:nvPr/>
        </p:nvPicPr>
        <p:blipFill>
          <a:blip r:embed="rId3" cstate="print"/>
          <a:srcRect/>
          <a:stretch>
            <a:fillRect/>
          </a:stretch>
        </p:blipFill>
        <p:spPr bwMode="auto">
          <a:xfrm>
            <a:off x="4724400" y="2209800"/>
            <a:ext cx="4267200" cy="3352800"/>
          </a:xfrm>
          <a:prstGeom prst="rect">
            <a:avLst/>
          </a:prstGeom>
          <a:noFill/>
          <a:ln w="9525">
            <a:noFill/>
            <a:miter lim="800000"/>
            <a:headEnd/>
            <a:tailEnd/>
          </a:ln>
        </p:spPr>
      </p:pic>
      <p:pic>
        <p:nvPicPr>
          <p:cNvPr id="11268" name="Picture 5" descr="lotsknots"/>
          <p:cNvPicPr>
            <a:picLocks noChangeAspect="1" noChangeArrowheads="1"/>
          </p:cNvPicPr>
          <p:nvPr/>
        </p:nvPicPr>
        <p:blipFill>
          <a:blip r:embed="rId4" cstate="print"/>
          <a:srcRect/>
          <a:stretch>
            <a:fillRect/>
          </a:stretch>
        </p:blipFill>
        <p:spPr bwMode="auto">
          <a:xfrm>
            <a:off x="990600" y="1303338"/>
            <a:ext cx="7239000" cy="296862"/>
          </a:xfrm>
          <a:prstGeom prst="rect">
            <a:avLst/>
          </a:prstGeom>
          <a:noFill/>
          <a:ln w="9525">
            <a:noFill/>
            <a:miter lim="800000"/>
            <a:headEnd/>
            <a:tailEnd/>
          </a:ln>
        </p:spPr>
      </p:pic>
      <p:pic>
        <p:nvPicPr>
          <p:cNvPr id="11269" name="Picture 6" descr="pinewood derby mural"/>
          <p:cNvPicPr>
            <a:picLocks noChangeAspect="1" noChangeArrowheads="1"/>
          </p:cNvPicPr>
          <p:nvPr/>
        </p:nvPicPr>
        <p:blipFill>
          <a:blip r:embed="rId5" cstate="print"/>
          <a:srcRect/>
          <a:stretch>
            <a:fillRect/>
          </a:stretch>
        </p:blipFill>
        <p:spPr bwMode="auto">
          <a:xfrm>
            <a:off x="381000" y="152400"/>
            <a:ext cx="1965325" cy="1017588"/>
          </a:xfrm>
          <a:prstGeom prst="rect">
            <a:avLst/>
          </a:prstGeom>
          <a:noFill/>
          <a:ln w="9525">
            <a:noFill/>
            <a:miter lim="800000"/>
            <a:headEnd/>
            <a:tailEnd/>
          </a:ln>
        </p:spPr>
      </p:pic>
      <p:sp>
        <p:nvSpPr>
          <p:cNvPr id="11270" name="Text Box 7"/>
          <p:cNvSpPr txBox="1">
            <a:spLocks noChangeArrowheads="1"/>
          </p:cNvSpPr>
          <p:nvPr/>
        </p:nvSpPr>
        <p:spPr bwMode="auto">
          <a:xfrm>
            <a:off x="2667000" y="381000"/>
            <a:ext cx="5334000" cy="641350"/>
          </a:xfrm>
          <a:prstGeom prst="rect">
            <a:avLst/>
          </a:prstGeom>
          <a:noFill/>
          <a:ln w="9525">
            <a:noFill/>
            <a:miter lim="800000"/>
            <a:headEnd/>
            <a:tailEnd/>
          </a:ln>
        </p:spPr>
        <p:txBody>
          <a:bodyPr>
            <a:spAutoFit/>
          </a:bodyPr>
          <a:lstStyle/>
          <a:p>
            <a:pPr>
              <a:spcBef>
                <a:spcPct val="50000"/>
              </a:spcBef>
            </a:pPr>
            <a:r>
              <a:rPr lang="en-US" sz="3600" b="1"/>
              <a:t>Where Do I Put Weight?</a:t>
            </a:r>
          </a:p>
        </p:txBody>
      </p:sp>
    </p:spTree>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7"/>
          <p:cNvSpPr>
            <a:spLocks noChangeArrowheads="1"/>
          </p:cNvSpPr>
          <p:nvPr/>
        </p:nvSpPr>
        <p:spPr bwMode="auto">
          <a:xfrm>
            <a:off x="3067050" y="2638425"/>
            <a:ext cx="9144000" cy="0"/>
          </a:xfrm>
          <a:prstGeom prst="rect">
            <a:avLst/>
          </a:prstGeom>
          <a:noFill/>
          <a:ln w="9525">
            <a:noFill/>
            <a:miter lim="800000"/>
            <a:headEnd/>
            <a:tailEnd/>
          </a:ln>
        </p:spPr>
        <p:txBody>
          <a:bodyPr>
            <a:spAutoFit/>
          </a:bodyPr>
          <a:lstStyle/>
          <a:p>
            <a:endParaRPr lang="en-US"/>
          </a:p>
        </p:txBody>
      </p:sp>
      <p:pic>
        <p:nvPicPr>
          <p:cNvPr id="12291" name="Picture 1026"/>
          <p:cNvPicPr>
            <a:picLocks noChangeAspect="1" noChangeArrowheads="1"/>
          </p:cNvPicPr>
          <p:nvPr/>
        </p:nvPicPr>
        <p:blipFill>
          <a:blip r:embed="rId2" cstate="print"/>
          <a:srcRect/>
          <a:stretch>
            <a:fillRect/>
          </a:stretch>
        </p:blipFill>
        <p:spPr bwMode="auto">
          <a:xfrm>
            <a:off x="4914900" y="1665288"/>
            <a:ext cx="3924300" cy="2144712"/>
          </a:xfrm>
          <a:prstGeom prst="rect">
            <a:avLst/>
          </a:prstGeom>
          <a:noFill/>
          <a:ln w="9525">
            <a:noFill/>
            <a:miter lim="800000"/>
            <a:headEnd/>
            <a:tailEnd/>
          </a:ln>
        </p:spPr>
      </p:pic>
      <p:sp>
        <p:nvSpPr>
          <p:cNvPr id="12292" name="Rectangle 1029"/>
          <p:cNvSpPr>
            <a:spLocks noChangeArrowheads="1"/>
          </p:cNvSpPr>
          <p:nvPr/>
        </p:nvSpPr>
        <p:spPr bwMode="auto">
          <a:xfrm>
            <a:off x="3352800" y="2209800"/>
            <a:ext cx="9144000" cy="0"/>
          </a:xfrm>
          <a:prstGeom prst="rect">
            <a:avLst/>
          </a:prstGeom>
          <a:noFill/>
          <a:ln w="9525">
            <a:noFill/>
            <a:miter lim="800000"/>
            <a:headEnd/>
            <a:tailEnd/>
          </a:ln>
        </p:spPr>
        <p:txBody>
          <a:bodyPr>
            <a:spAutoFit/>
          </a:bodyPr>
          <a:lstStyle/>
          <a:p>
            <a:endParaRPr lang="en-US"/>
          </a:p>
        </p:txBody>
      </p:sp>
      <p:pic>
        <p:nvPicPr>
          <p:cNvPr id="12293" name="Picture 1028"/>
          <p:cNvPicPr>
            <a:picLocks noChangeAspect="1" noChangeArrowheads="1"/>
          </p:cNvPicPr>
          <p:nvPr/>
        </p:nvPicPr>
        <p:blipFill>
          <a:blip r:embed="rId3" cstate="print"/>
          <a:srcRect/>
          <a:stretch>
            <a:fillRect/>
          </a:stretch>
        </p:blipFill>
        <p:spPr bwMode="auto">
          <a:xfrm>
            <a:off x="5334000" y="3886200"/>
            <a:ext cx="2743200" cy="2743200"/>
          </a:xfrm>
          <a:prstGeom prst="rect">
            <a:avLst/>
          </a:prstGeom>
          <a:noFill/>
          <a:ln w="9525">
            <a:noFill/>
            <a:miter lim="800000"/>
            <a:headEnd/>
            <a:tailEnd/>
          </a:ln>
        </p:spPr>
      </p:pic>
      <p:sp>
        <p:nvSpPr>
          <p:cNvPr id="12294" name="Rectangle 1031"/>
          <p:cNvSpPr>
            <a:spLocks noChangeArrowheads="1"/>
          </p:cNvSpPr>
          <p:nvPr/>
        </p:nvSpPr>
        <p:spPr bwMode="auto">
          <a:xfrm>
            <a:off x="3124200" y="2719388"/>
            <a:ext cx="9144000" cy="0"/>
          </a:xfrm>
          <a:prstGeom prst="rect">
            <a:avLst/>
          </a:prstGeom>
          <a:noFill/>
          <a:ln w="9525">
            <a:noFill/>
            <a:miter lim="800000"/>
            <a:headEnd/>
            <a:tailEnd/>
          </a:ln>
        </p:spPr>
        <p:txBody>
          <a:bodyPr>
            <a:spAutoFit/>
          </a:bodyPr>
          <a:lstStyle/>
          <a:p>
            <a:endParaRPr lang="en-US"/>
          </a:p>
        </p:txBody>
      </p:sp>
      <p:pic>
        <p:nvPicPr>
          <p:cNvPr id="12295" name="Picture 1030"/>
          <p:cNvPicPr>
            <a:picLocks noChangeAspect="1" noChangeArrowheads="1"/>
          </p:cNvPicPr>
          <p:nvPr/>
        </p:nvPicPr>
        <p:blipFill>
          <a:blip r:embed="rId4" cstate="print"/>
          <a:srcRect/>
          <a:stretch>
            <a:fillRect/>
          </a:stretch>
        </p:blipFill>
        <p:spPr bwMode="auto">
          <a:xfrm>
            <a:off x="457200" y="1649413"/>
            <a:ext cx="4419600" cy="2166937"/>
          </a:xfrm>
          <a:prstGeom prst="rect">
            <a:avLst/>
          </a:prstGeom>
          <a:noFill/>
          <a:ln w="9525">
            <a:noFill/>
            <a:miter lim="800000"/>
            <a:headEnd/>
            <a:tailEnd/>
          </a:ln>
        </p:spPr>
      </p:pic>
      <p:sp>
        <p:nvSpPr>
          <p:cNvPr id="12296" name="Rectangle 1033"/>
          <p:cNvSpPr>
            <a:spLocks noChangeArrowheads="1"/>
          </p:cNvSpPr>
          <p:nvPr/>
        </p:nvSpPr>
        <p:spPr bwMode="auto">
          <a:xfrm>
            <a:off x="2895600" y="2409825"/>
            <a:ext cx="9144000" cy="0"/>
          </a:xfrm>
          <a:prstGeom prst="rect">
            <a:avLst/>
          </a:prstGeom>
          <a:noFill/>
          <a:ln w="9525">
            <a:noFill/>
            <a:miter lim="800000"/>
            <a:headEnd/>
            <a:tailEnd/>
          </a:ln>
        </p:spPr>
        <p:txBody>
          <a:bodyPr>
            <a:spAutoFit/>
          </a:bodyPr>
          <a:lstStyle/>
          <a:p>
            <a:endParaRPr lang="en-US"/>
          </a:p>
        </p:txBody>
      </p:sp>
      <p:pic>
        <p:nvPicPr>
          <p:cNvPr id="12297" name="Picture 1032"/>
          <p:cNvPicPr>
            <a:picLocks noChangeAspect="1" noChangeArrowheads="1"/>
          </p:cNvPicPr>
          <p:nvPr/>
        </p:nvPicPr>
        <p:blipFill>
          <a:blip r:embed="rId5" cstate="print"/>
          <a:srcRect/>
          <a:stretch>
            <a:fillRect/>
          </a:stretch>
        </p:blipFill>
        <p:spPr bwMode="auto">
          <a:xfrm>
            <a:off x="990600" y="3886200"/>
            <a:ext cx="4114800" cy="2501900"/>
          </a:xfrm>
          <a:prstGeom prst="rect">
            <a:avLst/>
          </a:prstGeom>
          <a:noFill/>
          <a:ln w="9525">
            <a:noFill/>
            <a:miter lim="800000"/>
            <a:headEnd/>
            <a:tailEnd/>
          </a:ln>
        </p:spPr>
      </p:pic>
      <p:pic>
        <p:nvPicPr>
          <p:cNvPr id="12298" name="Picture 1034" descr="lotsknots"/>
          <p:cNvPicPr>
            <a:picLocks noChangeAspect="1" noChangeArrowheads="1"/>
          </p:cNvPicPr>
          <p:nvPr/>
        </p:nvPicPr>
        <p:blipFill>
          <a:blip r:embed="rId6" cstate="print"/>
          <a:srcRect/>
          <a:stretch>
            <a:fillRect/>
          </a:stretch>
        </p:blipFill>
        <p:spPr bwMode="auto">
          <a:xfrm>
            <a:off x="990600" y="1303338"/>
            <a:ext cx="7239000" cy="296862"/>
          </a:xfrm>
          <a:prstGeom prst="rect">
            <a:avLst/>
          </a:prstGeom>
          <a:noFill/>
          <a:ln w="9525">
            <a:noFill/>
            <a:miter lim="800000"/>
            <a:headEnd/>
            <a:tailEnd/>
          </a:ln>
        </p:spPr>
      </p:pic>
      <p:pic>
        <p:nvPicPr>
          <p:cNvPr id="12299" name="Picture 1035" descr="pinewood derby mural"/>
          <p:cNvPicPr>
            <a:picLocks noChangeAspect="1" noChangeArrowheads="1"/>
          </p:cNvPicPr>
          <p:nvPr/>
        </p:nvPicPr>
        <p:blipFill>
          <a:blip r:embed="rId7" cstate="print"/>
          <a:srcRect/>
          <a:stretch>
            <a:fillRect/>
          </a:stretch>
        </p:blipFill>
        <p:spPr bwMode="auto">
          <a:xfrm>
            <a:off x="381000" y="152400"/>
            <a:ext cx="1965325" cy="1017588"/>
          </a:xfrm>
          <a:prstGeom prst="rect">
            <a:avLst/>
          </a:prstGeom>
          <a:noFill/>
          <a:ln w="9525">
            <a:noFill/>
            <a:miter lim="800000"/>
            <a:headEnd/>
            <a:tailEnd/>
          </a:ln>
        </p:spPr>
      </p:pic>
      <p:sp>
        <p:nvSpPr>
          <p:cNvPr id="12300" name="Text Box 1036"/>
          <p:cNvSpPr txBox="1">
            <a:spLocks noChangeArrowheads="1"/>
          </p:cNvSpPr>
          <p:nvPr/>
        </p:nvSpPr>
        <p:spPr bwMode="auto">
          <a:xfrm>
            <a:off x="3200400" y="381000"/>
            <a:ext cx="3886200" cy="701675"/>
          </a:xfrm>
          <a:prstGeom prst="rect">
            <a:avLst/>
          </a:prstGeom>
          <a:noFill/>
          <a:ln w="9525">
            <a:noFill/>
            <a:miter lim="800000"/>
            <a:headEnd/>
            <a:tailEnd/>
          </a:ln>
        </p:spPr>
        <p:txBody>
          <a:bodyPr>
            <a:spAutoFit/>
          </a:bodyPr>
          <a:lstStyle/>
          <a:p>
            <a:pPr>
              <a:spcBef>
                <a:spcPct val="50000"/>
              </a:spcBef>
            </a:pPr>
            <a:r>
              <a:rPr lang="en-US" sz="4000" b="1"/>
              <a:t>Is it a Science?</a:t>
            </a:r>
          </a:p>
        </p:txBody>
      </p:sp>
    </p:spTree>
  </p:cSld>
  <p:clrMapOvr>
    <a:masterClrMapping/>
  </p:clrMapOvr>
  <p:transition spd="med">
    <p:random/>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846</TotalTime>
  <Words>1319</Words>
  <Application>Microsoft Office PowerPoint</Application>
  <PresentationFormat>On-screen Show (4:3)</PresentationFormat>
  <Paragraphs>89</Paragraphs>
  <Slides>21</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1" baseType="lpstr">
      <vt:lpstr>Arial</vt:lpstr>
      <vt:lpstr>Arial Unicode MS</vt:lpstr>
      <vt:lpstr>Britannic Bold</vt:lpstr>
      <vt:lpstr>Comic Sans MS</vt:lpstr>
      <vt:lpstr>Georgia</vt:lpstr>
      <vt:lpstr>Impact</vt:lpstr>
      <vt:lpstr>Times New Roman</vt:lpstr>
      <vt:lpstr>Wingdings</vt:lpstr>
      <vt:lpstr>Default Design</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LMCO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 M Nathani</dc:creator>
  <cp:lastModifiedBy>suleman khowaja</cp:lastModifiedBy>
  <cp:revision>161</cp:revision>
  <dcterms:created xsi:type="dcterms:W3CDTF">2003-04-02T17:50:42Z</dcterms:created>
  <dcterms:modified xsi:type="dcterms:W3CDTF">2025-01-30T23:57:15Z</dcterms:modified>
</cp:coreProperties>
</file>